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9B94F9-BACF-4AAB-BFFD-4C4ADA14BB4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2239C2-9D86-4CA3-8BD4-6C178EB3C6F1}">
      <dgm:prSet phldrT="[Text]" custT="1"/>
      <dgm:spPr>
        <a:xfrm>
          <a:off x="2640772" y="842903"/>
          <a:ext cx="3098340" cy="1057557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16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Executive Sponsor</a:t>
          </a:r>
        </a:p>
        <a:p>
          <a:r>
            <a:rPr lang="en-US" sz="16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COO </a:t>
          </a:r>
        </a:p>
        <a:p>
          <a:r>
            <a:rPr lang="en-US" sz="16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</a:t>
          </a:r>
          <a:endParaRPr lang="en-US" sz="16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A470071F-52E9-4C1E-8685-BB1A8B4A7DC2}" type="parTrans" cxnId="{1E2FCF03-1FE4-4CCC-8592-8E06CCFFDBD3}">
      <dgm:prSet/>
      <dgm:spPr/>
      <dgm:t>
        <a:bodyPr/>
        <a:lstStyle/>
        <a:p>
          <a:endParaRPr lang="en-US"/>
        </a:p>
      </dgm:t>
    </dgm:pt>
    <dgm:pt modelId="{6342F1D7-347D-43C1-B4AA-A20B4FB4ACDE}" type="sibTrans" cxnId="{1E2FCF03-1FE4-4CCC-8592-8E06CCFFDBD3}">
      <dgm:prSet/>
      <dgm:spPr/>
      <dgm:t>
        <a:bodyPr/>
        <a:lstStyle/>
        <a:p>
          <a:endParaRPr lang="en-US"/>
        </a:p>
      </dgm:t>
    </dgm:pt>
    <dgm:pt modelId="{F319F864-86E0-4862-9762-E8CF45965D48}">
      <dgm:prSet phldrT="[Text]" custT="1"/>
      <dgm:spPr>
        <a:xfrm>
          <a:off x="154430" y="2293836"/>
          <a:ext cx="2716845" cy="1479099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PFAC Planning/Steering </a:t>
          </a:r>
          <a:r>
            <a:rPr lang="en-US" sz="16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Committee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Chair: VP Quality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COO, Sr. Director Patient Experience , Director </a:t>
          </a:r>
          <a:r>
            <a:rPr lang="en-US" sz="10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Spiritual  Care  &amp; Guest Services, </a:t>
          </a:r>
          <a:r>
            <a:rPr lang="en-US" sz="1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Sr. Director </a:t>
          </a:r>
          <a:r>
            <a:rPr lang="en-US" sz="1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Nursing Rep, Director </a:t>
          </a:r>
          <a:r>
            <a:rPr lang="en-US" sz="1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Prof. </a:t>
          </a:r>
          <a:r>
            <a:rPr lang="en-US" sz="1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Services Rep, Environmental Services Rep, Food &amp; Nutrition Rep, Patient Accounts Rep, Access </a:t>
          </a:r>
          <a:r>
            <a:rPr lang="en-US" sz="1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(scheduling </a:t>
          </a:r>
          <a:r>
            <a:rPr lang="en-US" sz="1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and </a:t>
          </a:r>
          <a:r>
            <a:rPr lang="en-US" sz="1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registration</a:t>
          </a:r>
          <a:r>
            <a:rPr lang="en-US" sz="1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 Rep</a:t>
          </a:r>
          <a:endParaRPr lang="en-US" sz="1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8391445-ED08-4653-9DCC-93309A88DC19}" type="parTrans" cxnId="{1378F556-8B53-496B-9B5F-2E7F7CE1ECBE}">
      <dgm:prSet/>
      <dgm:spPr>
        <a:xfrm>
          <a:off x="1362566" y="1757688"/>
          <a:ext cx="2677089" cy="393375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7A64140B-75AF-4148-BFA5-F9A4DF81DF49}" type="sibTrans" cxnId="{1378F556-8B53-496B-9B5F-2E7F7CE1ECBE}">
      <dgm:prSet/>
      <dgm:spPr/>
      <dgm:t>
        <a:bodyPr/>
        <a:lstStyle/>
        <a:p>
          <a:endParaRPr lang="en-US"/>
        </a:p>
      </dgm:t>
    </dgm:pt>
    <dgm:pt modelId="{2703BF6F-E276-4569-89AB-940755E05A58}">
      <dgm:prSet custT="1"/>
      <dgm:spPr>
        <a:xfrm>
          <a:off x="5976981" y="2293836"/>
          <a:ext cx="2248474" cy="142687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16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PFAC 12 Member Council</a:t>
          </a:r>
          <a:endParaRPr lang="en-US" sz="16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r>
            <a:rPr lang="en-US" sz="1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Chair: Sr. Director Patient Experience</a:t>
          </a:r>
        </a:p>
        <a:p>
          <a:r>
            <a:rPr lang="en-US" sz="1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Five prior </a:t>
          </a:r>
          <a:r>
            <a:rPr lang="en-US" sz="1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patient or family members preferably from the community, </a:t>
          </a:r>
          <a:r>
            <a:rPr lang="en-US" sz="1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four </a:t>
          </a:r>
          <a:r>
            <a:rPr lang="en-US" sz="1000" dirty="0" smtClean="0">
              <a:solidFill>
                <a:schemeClr val="accent2"/>
              </a:solidFill>
            </a:rPr>
            <a:t>ORGANIZATION NAME</a:t>
          </a:r>
          <a:r>
            <a:rPr lang="en-US" sz="1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multidisciplinary staff members, </a:t>
          </a:r>
          <a:r>
            <a:rPr lang="en-US" sz="1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Sr</a:t>
          </a:r>
          <a:r>
            <a:rPr lang="en-US" sz="1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. Director Patient Experience, VP Quality, Medical Director Case </a:t>
          </a:r>
          <a:r>
            <a:rPr lang="en-US" sz="1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Management</a:t>
          </a:r>
          <a:endParaRPr lang="en-US" sz="1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EA8E3417-373A-4377-BF95-30BF7E6AC509}" type="parTrans" cxnId="{74AA83F1-AD89-47CC-AC24-6774626ECE25}">
      <dgm:prSet/>
      <dgm:spPr>
        <a:xfrm>
          <a:off x="4039656" y="1757688"/>
          <a:ext cx="2911275" cy="393375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22999712-3A42-4F0A-AE64-41E01DCB324B}" type="sibTrans" cxnId="{74AA83F1-AD89-47CC-AC24-6774626ECE25}">
      <dgm:prSet/>
      <dgm:spPr/>
      <dgm:t>
        <a:bodyPr/>
        <a:lstStyle/>
        <a:p>
          <a:endParaRPr lang="en-US"/>
        </a:p>
      </dgm:t>
    </dgm:pt>
    <dgm:pt modelId="{F3DD20A7-20A4-43DC-B815-46A4D38B37B4}" type="pres">
      <dgm:prSet presAssocID="{709B94F9-BACF-4AAB-BFFD-4C4ADA14BB4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CCF9ADA-B97C-4892-B3DD-B21CD995D330}" type="pres">
      <dgm:prSet presAssocID="{932239C2-9D86-4CA3-8BD4-6C178EB3C6F1}" presName="hierRoot1" presStyleCnt="0"/>
      <dgm:spPr/>
    </dgm:pt>
    <dgm:pt modelId="{1EC6FA47-BA2D-4AF1-861B-EB637CF6CBA9}" type="pres">
      <dgm:prSet presAssocID="{932239C2-9D86-4CA3-8BD4-6C178EB3C6F1}" presName="composite" presStyleCnt="0"/>
      <dgm:spPr/>
    </dgm:pt>
    <dgm:pt modelId="{CF2B6C29-48FC-42F6-BC13-B48C9CFAEDE8}" type="pres">
      <dgm:prSet presAssocID="{932239C2-9D86-4CA3-8BD4-6C178EB3C6F1}" presName="background" presStyleLbl="node0" presStyleIdx="0" presStyleCnt="1"/>
      <dgm:spPr>
        <a:xfrm>
          <a:off x="2490486" y="700131"/>
          <a:ext cx="3098340" cy="1057557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5ED1C0CD-BEDC-412F-9D14-AB7FB437D884}" type="pres">
      <dgm:prSet presAssocID="{932239C2-9D86-4CA3-8BD4-6C178EB3C6F1}" presName="text" presStyleLbl="fgAcc0" presStyleIdx="0" presStyleCnt="1" custScaleX="229069" custScaleY="123131" custLinFactNeighborX="-1584" custLinFactNeighborY="832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EDF5DEBE-2DAA-4264-86D7-76327151C04B}" type="pres">
      <dgm:prSet presAssocID="{932239C2-9D86-4CA3-8BD4-6C178EB3C6F1}" presName="hierChild2" presStyleCnt="0"/>
      <dgm:spPr/>
    </dgm:pt>
    <dgm:pt modelId="{A8575CFE-246E-4126-9462-CFE71E33DEA5}" type="pres">
      <dgm:prSet presAssocID="{18391445-ED08-4653-9DCC-93309A88DC19}" presName="Name10" presStyleLbl="parChTrans1D2" presStyleIdx="0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2677089" y="0"/>
              </a:moveTo>
              <a:lnTo>
                <a:pt x="2677089" y="268073"/>
              </a:lnTo>
              <a:lnTo>
                <a:pt x="0" y="268073"/>
              </a:lnTo>
              <a:lnTo>
                <a:pt x="0" y="393375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DAEEE045-8CE7-4BFD-8AB9-C6495C6167C1}" type="pres">
      <dgm:prSet presAssocID="{F319F864-86E0-4862-9762-E8CF45965D48}" presName="hierRoot2" presStyleCnt="0"/>
      <dgm:spPr/>
    </dgm:pt>
    <dgm:pt modelId="{312EA9DC-2718-4842-AFDC-97F7868048AC}" type="pres">
      <dgm:prSet presAssocID="{F319F864-86E0-4862-9762-E8CF45965D48}" presName="composite2" presStyleCnt="0"/>
      <dgm:spPr/>
    </dgm:pt>
    <dgm:pt modelId="{F9B5550E-857C-4BE8-964B-E1152283EA8A}" type="pres">
      <dgm:prSet presAssocID="{F319F864-86E0-4862-9762-E8CF45965D48}" presName="background2" presStyleLbl="node2" presStyleIdx="0" presStyleCnt="2"/>
      <dgm:spPr>
        <a:xfrm>
          <a:off x="4144" y="2151063"/>
          <a:ext cx="2716845" cy="1479099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B121C308-9A16-4A65-BBAA-0AE24088A6F5}" type="pres">
      <dgm:prSet presAssocID="{F319F864-86E0-4862-9762-E8CF45965D48}" presName="text2" presStyleLbl="fgAcc2" presStyleIdx="0" presStyleCnt="2" custScaleX="200864" custScaleY="172211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370C367A-3431-4E48-9D5D-7C9CBD401B44}" type="pres">
      <dgm:prSet presAssocID="{F319F864-86E0-4862-9762-E8CF45965D48}" presName="hierChild3" presStyleCnt="0"/>
      <dgm:spPr/>
    </dgm:pt>
    <dgm:pt modelId="{A27383F2-F3A8-4DE5-B161-7828DAC0A153}" type="pres">
      <dgm:prSet presAssocID="{EA8E3417-373A-4377-BF95-30BF7E6AC509}" presName="Name10" presStyleLbl="parChTrans1D2" presStyleIdx="1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073"/>
              </a:lnTo>
              <a:lnTo>
                <a:pt x="2911275" y="268073"/>
              </a:lnTo>
              <a:lnTo>
                <a:pt x="2911275" y="393375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8C52C96C-15A1-4A34-8D6A-A6DD9267A145}" type="pres">
      <dgm:prSet presAssocID="{2703BF6F-E276-4569-89AB-940755E05A58}" presName="hierRoot2" presStyleCnt="0"/>
      <dgm:spPr/>
    </dgm:pt>
    <dgm:pt modelId="{412B18C1-D89B-435C-A3E1-D5AD399721D0}" type="pres">
      <dgm:prSet presAssocID="{2703BF6F-E276-4569-89AB-940755E05A58}" presName="composite2" presStyleCnt="0"/>
      <dgm:spPr/>
    </dgm:pt>
    <dgm:pt modelId="{FCDA22FF-DA8F-4CD2-9BAA-97296A561012}" type="pres">
      <dgm:prSet presAssocID="{2703BF6F-E276-4569-89AB-940755E05A58}" presName="background2" presStyleLbl="node2" presStyleIdx="1" presStyleCnt="2"/>
      <dgm:spPr>
        <a:xfrm>
          <a:off x="5826694" y="2151063"/>
          <a:ext cx="2248474" cy="1426870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3837D3B5-1A8D-430A-9074-C75D23C7373D}" type="pres">
      <dgm:prSet presAssocID="{2703BF6F-E276-4569-89AB-940755E05A58}" presName="text2" presStyleLbl="fgAcc2" presStyleIdx="1" presStyleCnt="2" custScaleX="166236" custScaleY="166130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0704EBCB-1E0C-4684-B5F1-CCDF90BC7F2A}" type="pres">
      <dgm:prSet presAssocID="{2703BF6F-E276-4569-89AB-940755E05A58}" presName="hierChild3" presStyleCnt="0"/>
      <dgm:spPr/>
    </dgm:pt>
  </dgm:ptLst>
  <dgm:cxnLst>
    <dgm:cxn modelId="{833263BE-8DF6-43B3-96E0-D5C9A48A30ED}" type="presOf" srcId="{EA8E3417-373A-4377-BF95-30BF7E6AC509}" destId="{A27383F2-F3A8-4DE5-B161-7828DAC0A153}" srcOrd="0" destOrd="0" presId="urn:microsoft.com/office/officeart/2005/8/layout/hierarchy1"/>
    <dgm:cxn modelId="{1378F556-8B53-496B-9B5F-2E7F7CE1ECBE}" srcId="{932239C2-9D86-4CA3-8BD4-6C178EB3C6F1}" destId="{F319F864-86E0-4862-9762-E8CF45965D48}" srcOrd="0" destOrd="0" parTransId="{18391445-ED08-4653-9DCC-93309A88DC19}" sibTransId="{7A64140B-75AF-4148-BFA5-F9A4DF81DF49}"/>
    <dgm:cxn modelId="{1E2FCF03-1FE4-4CCC-8592-8E06CCFFDBD3}" srcId="{709B94F9-BACF-4AAB-BFFD-4C4ADA14BB40}" destId="{932239C2-9D86-4CA3-8BD4-6C178EB3C6F1}" srcOrd="0" destOrd="0" parTransId="{A470071F-52E9-4C1E-8685-BB1A8B4A7DC2}" sibTransId="{6342F1D7-347D-43C1-B4AA-A20B4FB4ACDE}"/>
    <dgm:cxn modelId="{37BB1839-0A87-4275-804A-7F282505D253}" type="presOf" srcId="{F319F864-86E0-4862-9762-E8CF45965D48}" destId="{B121C308-9A16-4A65-BBAA-0AE24088A6F5}" srcOrd="0" destOrd="0" presId="urn:microsoft.com/office/officeart/2005/8/layout/hierarchy1"/>
    <dgm:cxn modelId="{75E3091B-69A3-4601-98DC-E2E540A9132F}" type="presOf" srcId="{18391445-ED08-4653-9DCC-93309A88DC19}" destId="{A8575CFE-246E-4126-9462-CFE71E33DEA5}" srcOrd="0" destOrd="0" presId="urn:microsoft.com/office/officeart/2005/8/layout/hierarchy1"/>
    <dgm:cxn modelId="{7856D802-0C2F-4E69-AEB4-116EC3D74F2A}" type="presOf" srcId="{932239C2-9D86-4CA3-8BD4-6C178EB3C6F1}" destId="{5ED1C0CD-BEDC-412F-9D14-AB7FB437D884}" srcOrd="0" destOrd="0" presId="urn:microsoft.com/office/officeart/2005/8/layout/hierarchy1"/>
    <dgm:cxn modelId="{74AA83F1-AD89-47CC-AC24-6774626ECE25}" srcId="{932239C2-9D86-4CA3-8BD4-6C178EB3C6F1}" destId="{2703BF6F-E276-4569-89AB-940755E05A58}" srcOrd="1" destOrd="0" parTransId="{EA8E3417-373A-4377-BF95-30BF7E6AC509}" sibTransId="{22999712-3A42-4F0A-AE64-41E01DCB324B}"/>
    <dgm:cxn modelId="{2BFF4F4E-63FF-4F59-88B8-CC070EF663F6}" type="presOf" srcId="{2703BF6F-E276-4569-89AB-940755E05A58}" destId="{3837D3B5-1A8D-430A-9074-C75D23C7373D}" srcOrd="0" destOrd="0" presId="urn:microsoft.com/office/officeart/2005/8/layout/hierarchy1"/>
    <dgm:cxn modelId="{F22BCC93-A17D-4336-B80D-75D108D717ED}" type="presOf" srcId="{709B94F9-BACF-4AAB-BFFD-4C4ADA14BB40}" destId="{F3DD20A7-20A4-43DC-B815-46A4D38B37B4}" srcOrd="0" destOrd="0" presId="urn:microsoft.com/office/officeart/2005/8/layout/hierarchy1"/>
    <dgm:cxn modelId="{52FCFC39-1F43-4F7C-9271-8144E3ED4926}" type="presParOf" srcId="{F3DD20A7-20A4-43DC-B815-46A4D38B37B4}" destId="{4CCF9ADA-B97C-4892-B3DD-B21CD995D330}" srcOrd="0" destOrd="0" presId="urn:microsoft.com/office/officeart/2005/8/layout/hierarchy1"/>
    <dgm:cxn modelId="{0117CC42-E8D4-4379-8855-1B2796B42AB2}" type="presParOf" srcId="{4CCF9ADA-B97C-4892-B3DD-B21CD995D330}" destId="{1EC6FA47-BA2D-4AF1-861B-EB637CF6CBA9}" srcOrd="0" destOrd="0" presId="urn:microsoft.com/office/officeart/2005/8/layout/hierarchy1"/>
    <dgm:cxn modelId="{DD43DB5B-04A7-4B55-BF00-22E97BE2C8C2}" type="presParOf" srcId="{1EC6FA47-BA2D-4AF1-861B-EB637CF6CBA9}" destId="{CF2B6C29-48FC-42F6-BC13-B48C9CFAEDE8}" srcOrd="0" destOrd="0" presId="urn:microsoft.com/office/officeart/2005/8/layout/hierarchy1"/>
    <dgm:cxn modelId="{AFECD288-26D4-44D1-B6B2-45C6483752D7}" type="presParOf" srcId="{1EC6FA47-BA2D-4AF1-861B-EB637CF6CBA9}" destId="{5ED1C0CD-BEDC-412F-9D14-AB7FB437D884}" srcOrd="1" destOrd="0" presId="urn:microsoft.com/office/officeart/2005/8/layout/hierarchy1"/>
    <dgm:cxn modelId="{FF5A8D33-3107-44DA-A362-1E140996EF20}" type="presParOf" srcId="{4CCF9ADA-B97C-4892-B3DD-B21CD995D330}" destId="{EDF5DEBE-2DAA-4264-86D7-76327151C04B}" srcOrd="1" destOrd="0" presId="urn:microsoft.com/office/officeart/2005/8/layout/hierarchy1"/>
    <dgm:cxn modelId="{C26C0EFE-B90F-4C0E-ACEC-3B2D49DA7A1C}" type="presParOf" srcId="{EDF5DEBE-2DAA-4264-86D7-76327151C04B}" destId="{A8575CFE-246E-4126-9462-CFE71E33DEA5}" srcOrd="0" destOrd="0" presId="urn:microsoft.com/office/officeart/2005/8/layout/hierarchy1"/>
    <dgm:cxn modelId="{A7292ED5-3F53-40B7-8C61-6F0B85CA8315}" type="presParOf" srcId="{EDF5DEBE-2DAA-4264-86D7-76327151C04B}" destId="{DAEEE045-8CE7-4BFD-8AB9-C6495C6167C1}" srcOrd="1" destOrd="0" presId="urn:microsoft.com/office/officeart/2005/8/layout/hierarchy1"/>
    <dgm:cxn modelId="{126877BA-7A49-4570-B60C-BA3DCDB0A185}" type="presParOf" srcId="{DAEEE045-8CE7-4BFD-8AB9-C6495C6167C1}" destId="{312EA9DC-2718-4842-AFDC-97F7868048AC}" srcOrd="0" destOrd="0" presId="urn:microsoft.com/office/officeart/2005/8/layout/hierarchy1"/>
    <dgm:cxn modelId="{D75013DD-C978-4474-8404-B8940DDFA4D4}" type="presParOf" srcId="{312EA9DC-2718-4842-AFDC-97F7868048AC}" destId="{F9B5550E-857C-4BE8-964B-E1152283EA8A}" srcOrd="0" destOrd="0" presId="urn:microsoft.com/office/officeart/2005/8/layout/hierarchy1"/>
    <dgm:cxn modelId="{A69662C3-A677-436E-B4A5-A942545DC6E3}" type="presParOf" srcId="{312EA9DC-2718-4842-AFDC-97F7868048AC}" destId="{B121C308-9A16-4A65-BBAA-0AE24088A6F5}" srcOrd="1" destOrd="0" presId="urn:microsoft.com/office/officeart/2005/8/layout/hierarchy1"/>
    <dgm:cxn modelId="{F6CA3F33-932F-4DE7-B51D-5D69F89BDE0D}" type="presParOf" srcId="{DAEEE045-8CE7-4BFD-8AB9-C6495C6167C1}" destId="{370C367A-3431-4E48-9D5D-7C9CBD401B44}" srcOrd="1" destOrd="0" presId="urn:microsoft.com/office/officeart/2005/8/layout/hierarchy1"/>
    <dgm:cxn modelId="{324513C4-55B8-43D8-ACFD-89368C21E444}" type="presParOf" srcId="{EDF5DEBE-2DAA-4264-86D7-76327151C04B}" destId="{A27383F2-F3A8-4DE5-B161-7828DAC0A153}" srcOrd="2" destOrd="0" presId="urn:microsoft.com/office/officeart/2005/8/layout/hierarchy1"/>
    <dgm:cxn modelId="{3C780B00-180B-4FE8-AF74-CF1981250D7E}" type="presParOf" srcId="{EDF5DEBE-2DAA-4264-86D7-76327151C04B}" destId="{8C52C96C-15A1-4A34-8D6A-A6DD9267A145}" srcOrd="3" destOrd="0" presId="urn:microsoft.com/office/officeart/2005/8/layout/hierarchy1"/>
    <dgm:cxn modelId="{A80329B1-7F72-4B4B-B2F5-9A6A53876047}" type="presParOf" srcId="{8C52C96C-15A1-4A34-8D6A-A6DD9267A145}" destId="{412B18C1-D89B-435C-A3E1-D5AD399721D0}" srcOrd="0" destOrd="0" presId="urn:microsoft.com/office/officeart/2005/8/layout/hierarchy1"/>
    <dgm:cxn modelId="{ECF737B5-C902-4F08-AB98-D38344DF900A}" type="presParOf" srcId="{412B18C1-D89B-435C-A3E1-D5AD399721D0}" destId="{FCDA22FF-DA8F-4CD2-9BAA-97296A561012}" srcOrd="0" destOrd="0" presId="urn:microsoft.com/office/officeart/2005/8/layout/hierarchy1"/>
    <dgm:cxn modelId="{B687CB2B-C25A-4934-9A05-F9784B92C71E}" type="presParOf" srcId="{412B18C1-D89B-435C-A3E1-D5AD399721D0}" destId="{3837D3B5-1A8D-430A-9074-C75D23C7373D}" srcOrd="1" destOrd="0" presId="urn:microsoft.com/office/officeart/2005/8/layout/hierarchy1"/>
    <dgm:cxn modelId="{4D976296-AA1C-4CB6-A357-293F6F09BAE6}" type="presParOf" srcId="{8C52C96C-15A1-4A34-8D6A-A6DD9267A145}" destId="{0704EBCB-1E0C-4684-B5F1-CCDF90BC7F2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7929AC-9F5A-4618-B405-66694EADF68F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0D6FA0-21BA-4CE4-A1AA-7685EC49DEF1}" type="pres">
      <dgm:prSet presAssocID="{D07929AC-9F5A-4618-B405-66694EADF68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DD3B6C2-E2EC-455E-88CD-AAD1AED2B69A}" type="pres">
      <dgm:prSet presAssocID="{D07929AC-9F5A-4618-B405-66694EADF68F}" presName="dummy" presStyleCnt="0"/>
      <dgm:spPr/>
    </dgm:pt>
    <dgm:pt modelId="{489247D5-43CA-4DF8-987B-29F0A34E3722}" type="pres">
      <dgm:prSet presAssocID="{D07929AC-9F5A-4618-B405-66694EADF68F}" presName="linH" presStyleCnt="0"/>
      <dgm:spPr/>
    </dgm:pt>
    <dgm:pt modelId="{0EF8FE00-F8A0-49F6-B2DB-65B5736D9A81}" type="pres">
      <dgm:prSet presAssocID="{D07929AC-9F5A-4618-B405-66694EADF68F}" presName="padding1" presStyleCnt="0"/>
      <dgm:spPr/>
    </dgm:pt>
    <dgm:pt modelId="{E040A71B-4547-421C-97BB-14C39863F172}" type="pres">
      <dgm:prSet presAssocID="{D07929AC-9F5A-4618-B405-66694EADF68F}" presName="padding2" presStyleCnt="0"/>
      <dgm:spPr/>
    </dgm:pt>
    <dgm:pt modelId="{693393C3-EC21-480D-9BC9-DD9D16195903}" type="pres">
      <dgm:prSet presAssocID="{D07929AC-9F5A-4618-B405-66694EADF68F}" presName="negArrow" presStyleCnt="0"/>
      <dgm:spPr/>
    </dgm:pt>
    <dgm:pt modelId="{25D3B327-673D-43AC-B98F-B84AAC68BED3}" type="pres">
      <dgm:prSet presAssocID="{D07929AC-9F5A-4618-B405-66694EADF68F}" presName="backgroundArrow" presStyleLbl="node1" presStyleIdx="0" presStyleCnt="1" custLinFactNeighborY="-125"/>
      <dgm:spPr>
        <a:xfrm>
          <a:off x="0" y="8527"/>
          <a:ext cx="8229600" cy="4464000"/>
        </a:xfrm>
        <a:prstGeom prst="rightArrow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</dgm:ptLst>
  <dgm:cxnLst>
    <dgm:cxn modelId="{9007CCB0-15FA-4F3E-83AD-DC4C23A9F7E2}" type="presOf" srcId="{D07929AC-9F5A-4618-B405-66694EADF68F}" destId="{910D6FA0-21BA-4CE4-A1AA-7685EC49DEF1}" srcOrd="0" destOrd="0" presId="urn:microsoft.com/office/officeart/2005/8/layout/hProcess3"/>
    <dgm:cxn modelId="{9F4F38AA-8737-46E0-BB9D-937BC6C3872F}" type="presParOf" srcId="{910D6FA0-21BA-4CE4-A1AA-7685EC49DEF1}" destId="{9DD3B6C2-E2EC-455E-88CD-AAD1AED2B69A}" srcOrd="0" destOrd="0" presId="urn:microsoft.com/office/officeart/2005/8/layout/hProcess3"/>
    <dgm:cxn modelId="{E2BBA284-8BDE-4137-8567-E31527FF3568}" type="presParOf" srcId="{910D6FA0-21BA-4CE4-A1AA-7685EC49DEF1}" destId="{489247D5-43CA-4DF8-987B-29F0A34E3722}" srcOrd="1" destOrd="0" presId="urn:microsoft.com/office/officeart/2005/8/layout/hProcess3"/>
    <dgm:cxn modelId="{78491A7D-0614-44AD-BB8C-3AC1B814D2BA}" type="presParOf" srcId="{489247D5-43CA-4DF8-987B-29F0A34E3722}" destId="{0EF8FE00-F8A0-49F6-B2DB-65B5736D9A81}" srcOrd="0" destOrd="0" presId="urn:microsoft.com/office/officeart/2005/8/layout/hProcess3"/>
    <dgm:cxn modelId="{49CBD4ED-833E-4220-8648-8CB94624D900}" type="presParOf" srcId="{489247D5-43CA-4DF8-987B-29F0A34E3722}" destId="{E040A71B-4547-421C-97BB-14C39863F172}" srcOrd="1" destOrd="0" presId="urn:microsoft.com/office/officeart/2005/8/layout/hProcess3"/>
    <dgm:cxn modelId="{D0FD8317-94A4-4832-9B08-CF7D872A8BD3}" type="presParOf" srcId="{489247D5-43CA-4DF8-987B-29F0A34E3722}" destId="{693393C3-EC21-480D-9BC9-DD9D16195903}" srcOrd="2" destOrd="0" presId="urn:microsoft.com/office/officeart/2005/8/layout/hProcess3"/>
    <dgm:cxn modelId="{A69BF0A9-F70C-42A1-879B-2F9C5C412CBD}" type="presParOf" srcId="{489247D5-43CA-4DF8-987B-29F0A34E3722}" destId="{25D3B327-673D-43AC-B98F-B84AAC68BED3}" srcOrd="3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7383F2-F3A8-4DE5-B161-7828DAC0A153}">
      <dsp:nvSpPr>
        <dsp:cNvPr id="0" name=""/>
        <dsp:cNvSpPr/>
      </dsp:nvSpPr>
      <dsp:spPr>
        <a:xfrm>
          <a:off x="3806760" y="1508479"/>
          <a:ext cx="2164281" cy="546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073"/>
              </a:lnTo>
              <a:lnTo>
                <a:pt x="2911275" y="268073"/>
              </a:lnTo>
              <a:lnTo>
                <a:pt x="2911275" y="39337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575CFE-246E-4126-9462-CFE71E33DEA5}">
      <dsp:nvSpPr>
        <dsp:cNvPr id="0" name=""/>
        <dsp:cNvSpPr/>
      </dsp:nvSpPr>
      <dsp:spPr>
        <a:xfrm>
          <a:off x="2034328" y="1508479"/>
          <a:ext cx="1772431" cy="546297"/>
        </a:xfrm>
        <a:custGeom>
          <a:avLst/>
          <a:gdLst/>
          <a:ahLst/>
          <a:cxnLst/>
          <a:rect l="0" t="0" r="0" b="0"/>
          <a:pathLst>
            <a:path>
              <a:moveTo>
                <a:pt x="2677089" y="0"/>
              </a:moveTo>
              <a:lnTo>
                <a:pt x="2677089" y="268073"/>
              </a:lnTo>
              <a:lnTo>
                <a:pt x="0" y="268073"/>
              </a:lnTo>
              <a:lnTo>
                <a:pt x="0" y="39337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2B6C29-48FC-42F6-BC13-B48C9CFAEDE8}">
      <dsp:nvSpPr>
        <dsp:cNvPr id="0" name=""/>
        <dsp:cNvSpPr/>
      </dsp:nvSpPr>
      <dsp:spPr>
        <a:xfrm>
          <a:off x="1615553" y="12629"/>
          <a:ext cx="4382412" cy="1495850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D1C0CD-BEDC-412F-9D14-AB7FB437D884}">
      <dsp:nvSpPr>
        <dsp:cNvPr id="0" name=""/>
        <dsp:cNvSpPr/>
      </dsp:nvSpPr>
      <dsp:spPr>
        <a:xfrm>
          <a:off x="1828125" y="214572"/>
          <a:ext cx="4382412" cy="149585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Executive Sponsor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COO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</a:t>
          </a:r>
          <a:endParaRPr lang="en-US" sz="16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871937" y="258384"/>
        <a:ext cx="4294788" cy="1408226"/>
      </dsp:txXfrm>
    </dsp:sp>
    <dsp:sp modelId="{F9B5550E-857C-4BE8-964B-E1152283EA8A}">
      <dsp:nvSpPr>
        <dsp:cNvPr id="0" name=""/>
        <dsp:cNvSpPr/>
      </dsp:nvSpPr>
      <dsp:spPr>
        <a:xfrm>
          <a:off x="112923" y="2054777"/>
          <a:ext cx="3842811" cy="209209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21C308-9A16-4A65-BBAA-0AE24088A6F5}">
      <dsp:nvSpPr>
        <dsp:cNvPr id="0" name=""/>
        <dsp:cNvSpPr/>
      </dsp:nvSpPr>
      <dsp:spPr>
        <a:xfrm>
          <a:off x="325494" y="2256720"/>
          <a:ext cx="3842811" cy="209209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PFAC Planning/Steering </a:t>
          </a:r>
          <a:r>
            <a:rPr lang="en-US" sz="16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Committee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Chair: VP Quality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COO, Sr. Director Patient Experience , Director </a:t>
          </a:r>
          <a:r>
            <a:rPr lang="en-US" sz="1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Spiritual  Care  &amp; Guest Services, </a:t>
          </a:r>
          <a:r>
            <a:rPr lang="en-US" sz="1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Sr. Director </a:t>
          </a:r>
          <a:r>
            <a:rPr lang="en-US" sz="1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Nursing Rep, Director </a:t>
          </a:r>
          <a:r>
            <a:rPr lang="en-US" sz="1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Prof. </a:t>
          </a:r>
          <a:r>
            <a:rPr lang="en-US" sz="1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Services Rep, Environmental Services Rep, Food &amp; Nutrition Rep, Patient Accounts Rep, Access </a:t>
          </a:r>
          <a:r>
            <a:rPr lang="en-US" sz="1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(scheduling </a:t>
          </a:r>
          <a:r>
            <a:rPr lang="en-US" sz="1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and </a:t>
          </a:r>
          <a:r>
            <a:rPr lang="en-US" sz="1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registration</a:t>
          </a:r>
          <a:r>
            <a:rPr lang="en-US" sz="1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 Rep</a:t>
          </a:r>
          <a:endParaRPr lang="en-US" sz="1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386769" y="2317995"/>
        <a:ext cx="3720261" cy="1969545"/>
      </dsp:txXfrm>
    </dsp:sp>
    <dsp:sp modelId="{FCDA22FF-DA8F-4CD2-9BAA-97296A561012}">
      <dsp:nvSpPr>
        <dsp:cNvPr id="0" name=""/>
        <dsp:cNvSpPr/>
      </dsp:nvSpPr>
      <dsp:spPr>
        <a:xfrm>
          <a:off x="4380876" y="2054777"/>
          <a:ext cx="3180328" cy="2018221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37D3B5-1A8D-430A-9074-C75D23C7373D}">
      <dsp:nvSpPr>
        <dsp:cNvPr id="0" name=""/>
        <dsp:cNvSpPr/>
      </dsp:nvSpPr>
      <dsp:spPr>
        <a:xfrm>
          <a:off x="4593448" y="2256720"/>
          <a:ext cx="3180328" cy="2018221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PFAC 12 Member Council</a:t>
          </a:r>
          <a:endParaRPr lang="en-US" sz="16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Chair: Sr. Director Patient Experience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Five prior </a:t>
          </a:r>
          <a:r>
            <a:rPr lang="en-US" sz="1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patient or family members preferably from the community, </a:t>
          </a:r>
          <a:r>
            <a:rPr lang="en-US" sz="1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four </a:t>
          </a:r>
          <a:r>
            <a:rPr lang="en-US" sz="1000" kern="1200" dirty="0" smtClean="0">
              <a:solidFill>
                <a:schemeClr val="accent2"/>
              </a:solidFill>
            </a:rPr>
            <a:t>ORGANIZATION NAME</a:t>
          </a:r>
          <a:r>
            <a:rPr lang="en-US" sz="1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multidisciplinary staff members, </a:t>
          </a:r>
          <a:r>
            <a:rPr lang="en-US" sz="1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Sr</a:t>
          </a:r>
          <a:r>
            <a:rPr lang="en-US" sz="1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. Director Patient Experience, VP Quality, Medical Director Case </a:t>
          </a:r>
          <a:r>
            <a:rPr lang="en-US" sz="1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Management</a:t>
          </a:r>
          <a:endParaRPr lang="en-US" sz="1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4652560" y="2315832"/>
        <a:ext cx="3062104" cy="18999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D3B327-673D-43AC-B98F-B84AAC68BED3}">
      <dsp:nvSpPr>
        <dsp:cNvPr id="0" name=""/>
        <dsp:cNvSpPr/>
      </dsp:nvSpPr>
      <dsp:spPr>
        <a:xfrm>
          <a:off x="0" y="9193"/>
          <a:ext cx="8646289" cy="4320000"/>
        </a:xfrm>
        <a:prstGeom prst="rightArrow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BEC41-CDA7-441C-A468-2F16C2557B05}" type="datetimeFigureOut">
              <a:rPr lang="en-US" smtClean="0"/>
              <a:t>11/6/2018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87F5B6-7BB9-4018-A5BD-65237EA2C7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23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3FE0-C97D-4989-BF5D-C940954633C8}" type="datetime1">
              <a:rPr lang="en-US" smtClean="0"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2666-2987-4F67-87C1-8227AAEC17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373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673E-6D59-4B41-973B-F9FB04C79B10}" type="datetime1">
              <a:rPr lang="en-US" smtClean="0"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2666-2987-4F67-87C1-8227AAEC17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720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2211-D01F-4514-9C65-C609804A03BF}" type="datetime1">
              <a:rPr lang="en-US" smtClean="0"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2666-2987-4F67-87C1-8227AAEC17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599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0EB49-BC23-4805-80A1-AD3AFB05085B}" type="datetime1">
              <a:rPr lang="en-US" smtClean="0"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2666-2987-4F67-87C1-8227AAEC17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590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D67C-9A34-408A-A192-0DC5258504E2}" type="datetime1">
              <a:rPr lang="en-US" smtClean="0"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2666-2987-4F67-87C1-8227AAEC17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2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DBEF6-5FFE-41A3-83B7-D9A165C8FE33}" type="datetime1">
              <a:rPr lang="en-US" smtClean="0"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2666-2987-4F67-87C1-8227AAEC17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064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1664-B036-4554-A89A-07E1808ABA80}" type="datetime1">
              <a:rPr lang="en-US" smtClean="0"/>
              <a:t>11/6/2018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2666-2987-4F67-87C1-8227AAEC17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827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2C1EB-480E-46A7-B1AB-5104DAF8B5D1}" type="datetime1">
              <a:rPr lang="en-US" smtClean="0"/>
              <a:t>11/6/2018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2666-2987-4F67-87C1-8227AAEC17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020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CE57-4B98-4E2B-8002-06A09C1AE15F}" type="datetime1">
              <a:rPr lang="en-US" smtClean="0"/>
              <a:t>11/6/2018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2666-2987-4F67-87C1-8227AAEC17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928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5EB28-602F-444C-8F3C-2C878A907FCC}" type="datetime1">
              <a:rPr lang="en-US" smtClean="0"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2666-2987-4F67-87C1-8227AAEC17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316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601B-3CF1-4A5A-AFFB-68AFE379AE69}" type="datetime1">
              <a:rPr lang="en-US" smtClean="0"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2666-2987-4F67-87C1-8227AAEC17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131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424D7-0AFA-4A45-BC58-EE547BF20C5C}" type="datetime1">
              <a:rPr lang="en-US" smtClean="0"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62666-2987-4F67-87C1-8227AAEC17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3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use this resource…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This generic PowerPoint is intended to be tailored to your organization. </a:t>
            </a:r>
          </a:p>
          <a:p>
            <a:r>
              <a:rPr lang="en-US" dirty="0"/>
              <a:t>Getting started: </a:t>
            </a:r>
          </a:p>
          <a:p>
            <a:pPr lvl="1"/>
            <a:r>
              <a:rPr lang="en-US" dirty="0"/>
              <a:t>Replace all </a:t>
            </a:r>
            <a:r>
              <a:rPr lang="en-US" dirty="0">
                <a:solidFill>
                  <a:schemeClr val="accent2"/>
                </a:solidFill>
              </a:rPr>
              <a:t>“ORGANIZATION NAME” </a:t>
            </a:r>
            <a:r>
              <a:rPr lang="en-US" dirty="0"/>
              <a:t>throughout the presentation with the name of your hospital.</a:t>
            </a:r>
          </a:p>
          <a:p>
            <a:pPr lvl="1"/>
            <a:r>
              <a:rPr lang="en-US" dirty="0"/>
              <a:t>Proofread all organizational charts, checking for appropriate titles, </a:t>
            </a:r>
            <a:r>
              <a:rPr lang="en-US" dirty="0" smtClean="0"/>
              <a:t>procedures </a:t>
            </a:r>
            <a:r>
              <a:rPr lang="en-US" dirty="0"/>
              <a:t>and timelines according to your organization’s structure, </a:t>
            </a:r>
            <a:r>
              <a:rPr lang="en-US" dirty="0" smtClean="0"/>
              <a:t>ability </a:t>
            </a:r>
            <a:r>
              <a:rPr lang="en-US" dirty="0"/>
              <a:t>and capacity.</a:t>
            </a:r>
          </a:p>
          <a:p>
            <a:pPr lvl="1"/>
            <a:r>
              <a:rPr lang="en-US" dirty="0" smtClean="0"/>
              <a:t>Add </a:t>
            </a:r>
            <a:r>
              <a:rPr lang="en-US" dirty="0"/>
              <a:t>your organization’s logo or photo to the title slide and/or throughout.</a:t>
            </a:r>
          </a:p>
          <a:p>
            <a:pPr lvl="1"/>
            <a:r>
              <a:rPr lang="en-US" dirty="0"/>
              <a:t>Change the background and/or font </a:t>
            </a:r>
            <a:r>
              <a:rPr lang="en-US" dirty="0" smtClean="0"/>
              <a:t>color </a:t>
            </a:r>
            <a:r>
              <a:rPr lang="en-US" dirty="0"/>
              <a:t>to match your hospital’s color </a:t>
            </a:r>
            <a:r>
              <a:rPr lang="en-US" dirty="0" smtClean="0"/>
              <a:t>choice.</a:t>
            </a:r>
            <a:endParaRPr lang="en-US" dirty="0"/>
          </a:p>
          <a:p>
            <a:r>
              <a:rPr lang="en-US" dirty="0" smtClean="0"/>
              <a:t>After all of your changes have been made</a:t>
            </a:r>
            <a:r>
              <a:rPr lang="en-US" dirty="0" smtClean="0"/>
              <a:t>, </a:t>
            </a:r>
            <a:r>
              <a:rPr lang="en-US" dirty="0"/>
              <a:t>delete this slide and “Save </a:t>
            </a:r>
            <a:r>
              <a:rPr lang="en-US" dirty="0" smtClean="0"/>
              <a:t>As</a:t>
            </a:r>
            <a:r>
              <a:rPr lang="en-US" dirty="0" smtClean="0"/>
              <a:t>.”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2666-2987-4F67-87C1-8227AAEC172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817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Pre-Launch Readiness Activities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b="0" i="1" dirty="0"/>
              <a:t>Is </a:t>
            </a:r>
            <a:r>
              <a:rPr lang="en-US" b="0" i="1" dirty="0">
                <a:solidFill>
                  <a:schemeClr val="accent2"/>
                </a:solidFill>
              </a:rPr>
              <a:t>ORGANIZATION NAME </a:t>
            </a:r>
            <a:r>
              <a:rPr lang="en-US" b="0" i="1" dirty="0"/>
              <a:t>comfortable with</a:t>
            </a:r>
            <a:r>
              <a:rPr lang="en-US" b="0" i="1" dirty="0" smtClean="0"/>
              <a:t>…</a:t>
            </a:r>
            <a:endParaRPr lang="en-US" b="0" i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400" dirty="0"/>
              <a:t>Sharing data with patients?</a:t>
            </a:r>
          </a:p>
          <a:p>
            <a:r>
              <a:rPr lang="en-US" sz="2400" dirty="0"/>
              <a:t>Receiving input from patients/families?</a:t>
            </a:r>
          </a:p>
          <a:p>
            <a:r>
              <a:rPr lang="en-US" sz="2400" dirty="0"/>
              <a:t>Being flexible with suggested changes by patients and families?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b="0" i="1" dirty="0"/>
              <a:t>Does </a:t>
            </a:r>
            <a:r>
              <a:rPr lang="en-US" b="0" i="1" dirty="0">
                <a:solidFill>
                  <a:schemeClr val="accent2"/>
                </a:solidFill>
              </a:rPr>
              <a:t>ORGANIZATION NAME </a:t>
            </a:r>
            <a:r>
              <a:rPr lang="en-US" b="0" i="1" dirty="0" smtClean="0"/>
              <a:t>perceive…</a:t>
            </a:r>
            <a:endParaRPr lang="en-US" b="0" i="1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400" dirty="0"/>
              <a:t>Our patients as providing valuable input?</a:t>
            </a:r>
          </a:p>
          <a:p>
            <a:r>
              <a:rPr lang="en-US" sz="2400" dirty="0"/>
              <a:t>Obstacles or barriers to accomplishing this goal?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2666-2987-4F67-87C1-8227AAEC172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507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Proposed Timeline for Development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95155" y="1794800"/>
          <a:ext cx="8646289" cy="4349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498758"/>
              </p:ext>
            </p:extLst>
          </p:nvPr>
        </p:nvGraphicFramePr>
        <p:xfrm>
          <a:off x="628650" y="3510288"/>
          <a:ext cx="6096000" cy="1200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Establish and </a:t>
                      </a:r>
                      <a:r>
                        <a:rPr lang="en-US" sz="105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Define Goals </a:t>
                      </a:r>
                      <a:r>
                        <a:rPr lang="en-US" sz="105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and </a:t>
                      </a:r>
                      <a:r>
                        <a:rPr lang="en-US" sz="105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Operating</a:t>
                      </a:r>
                      <a:r>
                        <a:rPr lang="en-US" sz="1050" b="1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Guidelines</a:t>
                      </a:r>
                      <a:endParaRPr lang="en-US" sz="1050" b="1" dirty="0">
                        <a:solidFill>
                          <a:schemeClr val="bg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Steering/Planning</a:t>
                      </a:r>
                      <a:r>
                        <a:rPr lang="en-US" sz="1050" b="1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Committee</a:t>
                      </a:r>
                      <a:endParaRPr lang="en-US" sz="1050" b="1" dirty="0">
                        <a:solidFill>
                          <a:schemeClr val="bg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Selection of PFAC</a:t>
                      </a:r>
                      <a:endParaRPr lang="en-US" sz="1050" b="1" dirty="0">
                        <a:solidFill>
                          <a:schemeClr val="bg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Launch </a:t>
                      </a:r>
                      <a:r>
                        <a:rPr lang="en-US" sz="105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Quarterly</a:t>
                      </a:r>
                      <a:r>
                        <a:rPr lang="en-US" sz="1050" b="1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</a:t>
                      </a:r>
                      <a:r>
                        <a:rPr lang="en-US" sz="1050" b="1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PFAC </a:t>
                      </a:r>
                      <a:r>
                        <a:rPr lang="en-US" sz="1050" b="1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Meetings</a:t>
                      </a:r>
                      <a:endParaRPr lang="en-US" sz="1050" b="1" dirty="0">
                        <a:solidFill>
                          <a:schemeClr val="bg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Month 1</a:t>
                      </a:r>
                      <a:endParaRPr lang="en-US" sz="1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Month</a:t>
                      </a: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2</a:t>
                      </a:r>
                      <a:endParaRPr lang="en-US" sz="1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Month 3</a:t>
                      </a:r>
                      <a:endParaRPr lang="en-US" sz="1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81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Create policies</a:t>
                      </a: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and operating </a:t>
                      </a: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procedures.</a:t>
                      </a:r>
                      <a:endParaRPr lang="en-US" sz="1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Application and </a:t>
                      </a:r>
                      <a:r>
                        <a:rPr lang="en-US" sz="10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interviewing process.</a:t>
                      </a: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</a:t>
                      </a:r>
                      <a:endParaRPr lang="en-US" sz="1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81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7058146" y="1131094"/>
            <a:ext cx="1790700" cy="3585737"/>
            <a:chOff x="3862949" y="1747457"/>
            <a:chExt cx="2387600" cy="4780982"/>
          </a:xfrm>
        </p:grpSpPr>
        <p:sp>
          <p:nvSpPr>
            <p:cNvPr id="6" name="Rectangle 5"/>
            <p:cNvSpPr/>
            <p:nvPr/>
          </p:nvSpPr>
          <p:spPr>
            <a:xfrm>
              <a:off x="5054923" y="1747457"/>
              <a:ext cx="1195626" cy="230400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3862949" y="4224439"/>
              <a:ext cx="1631014" cy="2304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106680" rIns="0" bIns="106680" numCol="1" spcCol="1270" anchor="ctr" anchorCtr="0">
              <a:noAutofit/>
            </a:bodyPr>
            <a:lstStyle/>
            <a:p>
              <a:pPr marL="0" marR="0" lvl="0" indent="0" algn="ctr" defTabSz="4667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/>
                  <a:ea typeface="+mn-ea"/>
                  <a:cs typeface="+mn-cs"/>
                </a:rPr>
                <a:t>PFAC </a:t>
              </a:r>
              <a:r>
                <a:rPr kumimoji="0" 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/>
                  <a:ea typeface="+mn-ea"/>
                  <a:cs typeface="+mn-cs"/>
                </a:rPr>
                <a:t>Recommendations </a:t>
              </a: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/>
                  <a:ea typeface="+mn-ea"/>
                  <a:cs typeface="+mn-cs"/>
                </a:rPr>
                <a:t>to Steering / Planning </a:t>
              </a:r>
              <a:r>
                <a:rPr kumimoji="0" 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/>
                  <a:ea typeface="+mn-ea"/>
                  <a:cs typeface="+mn-cs"/>
                </a:rPr>
                <a:t>Committee</a:t>
              </a:r>
              <a:endPara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2666-2987-4F67-87C1-8227AAEC172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04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of the Steering/Planning 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Pre-Launch: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Confirm Charter Statement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Write </a:t>
            </a:r>
            <a:r>
              <a:rPr lang="en-US" dirty="0" smtClean="0"/>
              <a:t>policy </a:t>
            </a:r>
            <a:r>
              <a:rPr lang="en-US" dirty="0"/>
              <a:t>and </a:t>
            </a:r>
            <a:r>
              <a:rPr lang="en-US" dirty="0" smtClean="0"/>
              <a:t>procedures </a:t>
            </a:r>
            <a:r>
              <a:rPr lang="en-US" dirty="0"/>
              <a:t>for PFAC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Conduct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Role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Privacy, etc.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Design application and interview process for PFAC members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Design orientation plan for members of PFAC</a:t>
            </a:r>
          </a:p>
          <a:p>
            <a:r>
              <a:rPr lang="en-US" dirty="0"/>
              <a:t>Launch and </a:t>
            </a:r>
            <a:r>
              <a:rPr lang="en-US" dirty="0" smtClean="0"/>
              <a:t>Ongoing: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Identify potential topics for discussion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Set agendas for PFAC meetings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Review, adopt, or modify recommendations from PFAC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2666-2987-4F67-87C1-8227AAEC172D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4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Recruitment and Selection of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PFAC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Seek nominations from internal </a:t>
            </a:r>
            <a:r>
              <a:rPr lang="en-US" dirty="0">
                <a:solidFill>
                  <a:schemeClr val="accent2"/>
                </a:solidFill>
              </a:rPr>
              <a:t>ORGANIZATION NAME </a:t>
            </a:r>
            <a:r>
              <a:rPr lang="en-US" dirty="0"/>
              <a:t>employees or leadership </a:t>
            </a:r>
            <a:r>
              <a:rPr lang="en-US" dirty="0" smtClean="0"/>
              <a:t>team</a:t>
            </a:r>
            <a:endParaRPr lang="en-US" dirty="0"/>
          </a:p>
          <a:p>
            <a:r>
              <a:rPr lang="en-US" dirty="0"/>
              <a:t>Recruit external patient and family representatives (selective process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Finalize application and interview process for </a:t>
            </a:r>
            <a:r>
              <a:rPr lang="en-US" dirty="0" smtClean="0"/>
              <a:t>candidates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2666-2987-4F67-87C1-8227AAEC172D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697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Membership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 respectful </a:t>
            </a:r>
            <a:r>
              <a:rPr lang="en-US" dirty="0" smtClean="0"/>
              <a:t>and </a:t>
            </a:r>
            <a:r>
              <a:rPr lang="en-US" dirty="0"/>
              <a:t>value the opinions </a:t>
            </a:r>
            <a:r>
              <a:rPr lang="en-US" dirty="0" smtClean="0"/>
              <a:t>and </a:t>
            </a:r>
            <a:r>
              <a:rPr lang="en-US" dirty="0"/>
              <a:t>diversity of </a:t>
            </a:r>
            <a:r>
              <a:rPr lang="en-US" dirty="0" smtClean="0"/>
              <a:t>all</a:t>
            </a:r>
            <a:r>
              <a:rPr lang="en-US" dirty="0" smtClean="0"/>
              <a:t> </a:t>
            </a:r>
            <a:r>
              <a:rPr lang="en-US" dirty="0"/>
              <a:t>council </a:t>
            </a:r>
            <a:r>
              <a:rPr lang="en-US" dirty="0" smtClean="0"/>
              <a:t>members.</a:t>
            </a:r>
            <a:endParaRPr lang="en-US" dirty="0"/>
          </a:p>
          <a:p>
            <a:r>
              <a:rPr lang="en-US" dirty="0"/>
              <a:t>Utilize personal experiences to engage in open, </a:t>
            </a:r>
            <a:r>
              <a:rPr lang="en-US" dirty="0" smtClean="0"/>
              <a:t>honest and </a:t>
            </a:r>
            <a:r>
              <a:rPr lang="en-US" dirty="0"/>
              <a:t>meaningful dialogue to improve patient and </a:t>
            </a:r>
            <a:r>
              <a:rPr lang="en-US" dirty="0" smtClean="0"/>
              <a:t>family-centered </a:t>
            </a:r>
            <a:r>
              <a:rPr lang="en-US" dirty="0"/>
              <a:t>care at </a:t>
            </a:r>
            <a:r>
              <a:rPr lang="en-US" dirty="0">
                <a:solidFill>
                  <a:schemeClr val="accent2"/>
                </a:solidFill>
              </a:rPr>
              <a:t>ORGANIZATION </a:t>
            </a:r>
            <a:r>
              <a:rPr lang="en-US" dirty="0" smtClean="0">
                <a:solidFill>
                  <a:schemeClr val="accent2"/>
                </a:solidFill>
              </a:rPr>
              <a:t>NAME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Display readiness and willingness to learn from one another by discussing issues related to the patient and family experience at </a:t>
            </a:r>
            <a:r>
              <a:rPr lang="en-US" dirty="0">
                <a:solidFill>
                  <a:schemeClr val="accent2"/>
                </a:solidFill>
              </a:rPr>
              <a:t>ORGANIZATION </a:t>
            </a:r>
            <a:r>
              <a:rPr lang="en-US" dirty="0" smtClean="0">
                <a:solidFill>
                  <a:schemeClr val="accent2"/>
                </a:solidFill>
              </a:rPr>
              <a:t>NAME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/>
              <a:t>Ensure </a:t>
            </a:r>
            <a:r>
              <a:rPr lang="en-US" dirty="0" smtClean="0"/>
              <a:t>confidentiality.</a:t>
            </a:r>
            <a:endParaRPr lang="en-US" dirty="0"/>
          </a:p>
          <a:p>
            <a:r>
              <a:rPr lang="en-US" dirty="0"/>
              <a:t>Support the mission, </a:t>
            </a:r>
            <a:r>
              <a:rPr lang="en-US" dirty="0" smtClean="0"/>
              <a:t>vision and </a:t>
            </a:r>
            <a:r>
              <a:rPr lang="en-US" dirty="0"/>
              <a:t>values of </a:t>
            </a:r>
            <a:r>
              <a:rPr lang="en-US" dirty="0">
                <a:solidFill>
                  <a:schemeClr val="accent2"/>
                </a:solidFill>
              </a:rPr>
              <a:t>ORGANIZATION </a:t>
            </a:r>
            <a:r>
              <a:rPr lang="en-US" dirty="0" smtClean="0">
                <a:solidFill>
                  <a:schemeClr val="accent2"/>
                </a:solidFill>
              </a:rPr>
              <a:t>NAME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Actively participate in at least two, </a:t>
            </a:r>
            <a:r>
              <a:rPr lang="en-US" dirty="0" smtClean="0"/>
              <a:t>quarterly meetings.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2666-2987-4F67-87C1-8227AAEC172D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003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Patient and Family Engagement at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ORGANIZATION NAME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Patient and Family Advisory Council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5412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 Patient and Family Advisory Council (PFAC)?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PFAC is a well-defined group of patients, families, and staff members who meet quarterly, or more, to ensure patients’ experiences, points of </a:t>
            </a:r>
            <a:r>
              <a:rPr lang="en-US" dirty="0" smtClean="0"/>
              <a:t>view and </a:t>
            </a:r>
            <a:r>
              <a:rPr lang="en-US" dirty="0"/>
              <a:t>recommendations for improvement are identified.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2666-2987-4F67-87C1-8227AAEC172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13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a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PFAC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collaborative </a:t>
            </a:r>
            <a:r>
              <a:rPr lang="en-US" dirty="0" smtClean="0"/>
              <a:t>voice </a:t>
            </a:r>
            <a:r>
              <a:rPr lang="en-US" dirty="0"/>
              <a:t>of patients and their family members </a:t>
            </a:r>
            <a:r>
              <a:rPr lang="en-US" dirty="0" smtClean="0"/>
              <a:t>is</a:t>
            </a:r>
            <a:r>
              <a:rPr lang="en-US" dirty="0" smtClean="0"/>
              <a:t> </a:t>
            </a:r>
            <a:r>
              <a:rPr lang="en-US" dirty="0"/>
              <a:t>essential and welcomed by leadership and staff for: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Continuous improvement of the overall patient experience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Safety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Outcomes</a:t>
            </a:r>
          </a:p>
          <a:p>
            <a:r>
              <a:rPr lang="en-US" dirty="0" smtClean="0"/>
              <a:t>The voice </a:t>
            </a:r>
            <a:r>
              <a:rPr lang="en-US" dirty="0"/>
              <a:t>of </a:t>
            </a:r>
            <a:r>
              <a:rPr lang="en-US" dirty="0" smtClean="0"/>
              <a:t>patients </a:t>
            </a:r>
            <a:r>
              <a:rPr lang="en-US" dirty="0"/>
              <a:t>and family </a:t>
            </a:r>
            <a:r>
              <a:rPr lang="en-US" dirty="0" smtClean="0"/>
              <a:t>p</a:t>
            </a:r>
            <a:r>
              <a:rPr lang="en-US" dirty="0" smtClean="0"/>
              <a:t>rovides </a:t>
            </a:r>
            <a:r>
              <a:rPr lang="en-US" dirty="0"/>
              <a:t>valuable feedback </a:t>
            </a:r>
            <a:r>
              <a:rPr lang="en-US" dirty="0" smtClean="0"/>
              <a:t>to</a:t>
            </a:r>
            <a:r>
              <a:rPr lang="en-US" dirty="0" smtClean="0"/>
              <a:t> identify </a:t>
            </a:r>
            <a:r>
              <a:rPr lang="en-US" dirty="0"/>
              <a:t>opportunities for improvement and/or </a:t>
            </a:r>
            <a:r>
              <a:rPr lang="en-US" dirty="0" smtClean="0"/>
              <a:t>sustainment.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2666-2987-4F67-87C1-8227AAEC172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851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Goals of a PFAC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Define a remarkable experience from a patient and family point of </a:t>
            </a:r>
            <a:r>
              <a:rPr lang="en-US" dirty="0" smtClean="0"/>
              <a:t>view</a:t>
            </a:r>
            <a:endParaRPr lang="en-US" dirty="0"/>
          </a:p>
          <a:p>
            <a:r>
              <a:rPr lang="en-US" dirty="0" smtClean="0"/>
              <a:t>Identify </a:t>
            </a:r>
            <a:r>
              <a:rPr lang="en-US" dirty="0"/>
              <a:t>focus topics to refine or improve opportunities for excellent patient and family </a:t>
            </a:r>
            <a:r>
              <a:rPr lang="en-US" dirty="0" smtClean="0"/>
              <a:t>experiences</a:t>
            </a:r>
            <a:endParaRPr lang="en-US" dirty="0"/>
          </a:p>
          <a:p>
            <a:r>
              <a:rPr lang="en-US" dirty="0"/>
              <a:t>Champion </a:t>
            </a:r>
            <a:r>
              <a:rPr lang="en-US" dirty="0">
                <a:solidFill>
                  <a:schemeClr val="accent2"/>
                </a:solidFill>
              </a:rPr>
              <a:t>ORGANIZATION NAME </a:t>
            </a:r>
            <a:r>
              <a:rPr lang="en-US" dirty="0"/>
              <a:t>approved initiatives that </a:t>
            </a:r>
            <a:r>
              <a:rPr lang="en-US" dirty="0" smtClean="0"/>
              <a:t>enhance </a:t>
            </a:r>
            <a:r>
              <a:rPr lang="en-US" dirty="0"/>
              <a:t>experiences, </a:t>
            </a:r>
            <a:r>
              <a:rPr lang="en-US" dirty="0" smtClean="0"/>
              <a:t>safety and </a:t>
            </a:r>
            <a:r>
              <a:rPr lang="en-US" dirty="0"/>
              <a:t>outcomes for patients and </a:t>
            </a:r>
            <a:r>
              <a:rPr lang="en-US" dirty="0" smtClean="0"/>
              <a:t>families</a:t>
            </a:r>
            <a:endParaRPr lang="en-US" dirty="0"/>
          </a:p>
          <a:p>
            <a:r>
              <a:rPr lang="en-US" dirty="0"/>
              <a:t>Promote the mission, </a:t>
            </a:r>
            <a:r>
              <a:rPr lang="en-US" dirty="0" smtClean="0"/>
              <a:t>vision and </a:t>
            </a:r>
            <a:r>
              <a:rPr lang="en-US" dirty="0"/>
              <a:t>values of </a:t>
            </a:r>
            <a:r>
              <a:rPr lang="en-US" dirty="0">
                <a:solidFill>
                  <a:schemeClr val="accent2"/>
                </a:solidFill>
              </a:rPr>
              <a:t>ORGANIZATION </a:t>
            </a:r>
            <a:r>
              <a:rPr lang="en-US" dirty="0" smtClean="0">
                <a:solidFill>
                  <a:schemeClr val="accent2"/>
                </a:solidFill>
              </a:rPr>
              <a:t>NAME </a:t>
            </a:r>
            <a:r>
              <a:rPr lang="en-US" dirty="0" smtClean="0"/>
              <a:t>among </a:t>
            </a:r>
            <a:r>
              <a:rPr lang="en-US" dirty="0"/>
              <a:t>patients and family members in the </a:t>
            </a:r>
            <a:r>
              <a:rPr lang="en-US" dirty="0" smtClean="0"/>
              <a:t>community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2666-2987-4F67-87C1-8227AAEC172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240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Benefits of a PFAC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Brings new, patient experience perspectives about the care received at </a:t>
            </a:r>
            <a:r>
              <a:rPr lang="en-US" dirty="0">
                <a:solidFill>
                  <a:schemeClr val="accent2"/>
                </a:solidFill>
              </a:rPr>
              <a:t>ORGANIZATION </a:t>
            </a:r>
            <a:r>
              <a:rPr lang="en-US" dirty="0" smtClean="0">
                <a:solidFill>
                  <a:schemeClr val="accent2"/>
                </a:solidFill>
              </a:rPr>
              <a:t>NAME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Increases</a:t>
            </a:r>
            <a:r>
              <a:rPr lang="en-US" dirty="0" smtClean="0"/>
              <a:t> </a:t>
            </a:r>
            <a:r>
              <a:rPr lang="en-US" dirty="0"/>
              <a:t>timely feedback to improve and impact future </a:t>
            </a:r>
            <a:r>
              <a:rPr lang="en-US" dirty="0" smtClean="0"/>
              <a:t>care.</a:t>
            </a:r>
            <a:endParaRPr lang="en-US" dirty="0"/>
          </a:p>
          <a:p>
            <a:r>
              <a:rPr lang="en-US" dirty="0"/>
              <a:t>Establishes connections with the community as “Provider of </a:t>
            </a:r>
            <a:r>
              <a:rPr lang="en-US" dirty="0" smtClean="0"/>
              <a:t>Choice</a:t>
            </a:r>
            <a:r>
              <a:rPr lang="en-US" dirty="0" smtClean="0"/>
              <a:t>.”</a:t>
            </a:r>
            <a:endParaRPr lang="en-US" dirty="0"/>
          </a:p>
          <a:p>
            <a:r>
              <a:rPr lang="en-US" dirty="0"/>
              <a:t>Offers patients an opportunity to “give back” to their preferred </a:t>
            </a:r>
            <a:r>
              <a:rPr lang="en-US" dirty="0" smtClean="0"/>
              <a:t>provider.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2666-2987-4F67-87C1-8227AAEC172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267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Measurable Outcomes from Patient and Family Engagement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Through a </a:t>
            </a:r>
            <a:r>
              <a:rPr lang="en-US" dirty="0"/>
              <a:t>partnership with patients and families, </a:t>
            </a:r>
            <a:r>
              <a:rPr lang="en-US" dirty="0">
                <a:solidFill>
                  <a:schemeClr val="accent2"/>
                </a:solidFill>
              </a:rPr>
              <a:t>ORGANIZATION NAME</a:t>
            </a:r>
            <a:r>
              <a:rPr lang="en-US" dirty="0"/>
              <a:t> will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/>
              <a:t>Identify opportunities for positive impacts on satisfaction rates of patients, </a:t>
            </a:r>
            <a:r>
              <a:rPr lang="en-US" dirty="0" smtClean="0"/>
              <a:t>employees and </a:t>
            </a:r>
            <a:r>
              <a:rPr lang="en-US" dirty="0" smtClean="0"/>
              <a:t>providers.</a:t>
            </a:r>
            <a:endParaRPr lang="en-US" dirty="0"/>
          </a:p>
          <a:p>
            <a:pPr lvl="1"/>
            <a:r>
              <a:rPr lang="en-US" dirty="0"/>
              <a:t>Gain feedback for methods and approaches that facilitate improved transitions of care and patient safety </a:t>
            </a:r>
            <a:r>
              <a:rPr lang="en-US" dirty="0" smtClean="0"/>
              <a:t>initiatives.</a:t>
            </a:r>
            <a:endParaRPr lang="en-US" dirty="0"/>
          </a:p>
          <a:p>
            <a:pPr lvl="1"/>
            <a:r>
              <a:rPr lang="en-US" dirty="0"/>
              <a:t>Identify potential initiatives to improve quality and safety for improved patient </a:t>
            </a:r>
            <a:r>
              <a:rPr lang="en-US" dirty="0" smtClean="0"/>
              <a:t>outcomes.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2666-2987-4F67-87C1-8227AAEC172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836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Proposed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PFAC </a:t>
            </a:r>
          </a:p>
        </p:txBody>
      </p:sp>
      <p:graphicFrame>
        <p:nvGraphicFramePr>
          <p:cNvPr id="5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6481370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2666-2987-4F67-87C1-8227AAEC172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001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 and Reporting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Advisory Council to Planning Committee</a:t>
            </a:r>
          </a:p>
          <a:p>
            <a:r>
              <a:rPr lang="en-US" dirty="0"/>
              <a:t>Quarterly reports on progress and outcomes: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Management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Leadership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Quality Committee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Board </a:t>
            </a:r>
            <a:r>
              <a:rPr lang="en-US" dirty="0"/>
              <a:t>of </a:t>
            </a:r>
            <a:r>
              <a:rPr lang="en-US" dirty="0" smtClean="0"/>
              <a:t>Trustees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2666-2987-4F67-87C1-8227AAEC172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326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801</Words>
  <Application>Microsoft Office PowerPoint</Application>
  <PresentationFormat>On-screen Show (4:3)</PresentationFormat>
  <Paragraphs>106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Wingdings</vt:lpstr>
      <vt:lpstr>Office Theme</vt:lpstr>
      <vt:lpstr>How to use this resource…</vt:lpstr>
      <vt:lpstr>Patient and Family Engagement at  ORGANIZATION NAME</vt:lpstr>
      <vt:lpstr>What is a Patient and Family Advisory Council (PFAC)?</vt:lpstr>
      <vt:lpstr>Purpose of a PFAC</vt:lpstr>
      <vt:lpstr>Goals of a PFAC</vt:lpstr>
      <vt:lpstr>Benefits of a PFAC</vt:lpstr>
      <vt:lpstr>Measurable Outcomes from Patient and Family Engagement</vt:lpstr>
      <vt:lpstr>Proposed Structure for PFAC </vt:lpstr>
      <vt:lpstr>Communication and Reporting</vt:lpstr>
      <vt:lpstr>Pre-Launch Readiness Activities</vt:lpstr>
      <vt:lpstr>Proposed Timeline for Development</vt:lpstr>
      <vt:lpstr>Role of the Steering/Planning Committee</vt:lpstr>
      <vt:lpstr>Recruitment and Selection of PFAC Members</vt:lpstr>
      <vt:lpstr>Membership Expectations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use this resource…</dc:title>
  <dc:creator>Toi Wilde</dc:creator>
  <cp:lastModifiedBy>Toi Wilde</cp:lastModifiedBy>
  <cp:revision>7</cp:revision>
  <cp:lastPrinted>2018-11-06T17:11:29Z</cp:lastPrinted>
  <dcterms:created xsi:type="dcterms:W3CDTF">2018-11-06T16:45:46Z</dcterms:created>
  <dcterms:modified xsi:type="dcterms:W3CDTF">2018-11-06T20:06:14Z</dcterms:modified>
</cp:coreProperties>
</file>