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6"/>
  </p:notesMasterIdLst>
  <p:handoutMasterIdLst>
    <p:handoutMasterId r:id="rId17"/>
  </p:handoutMasterIdLst>
  <p:sldIdLst>
    <p:sldId id="3162" r:id="rId6"/>
    <p:sldId id="3191" r:id="rId7"/>
    <p:sldId id="3187" r:id="rId8"/>
    <p:sldId id="3183" r:id="rId9"/>
    <p:sldId id="3184" r:id="rId10"/>
    <p:sldId id="256" r:id="rId11"/>
    <p:sldId id="3165" r:id="rId12"/>
    <p:sldId id="3163" r:id="rId13"/>
    <p:sldId id="3164" r:id="rId14"/>
    <p:sldId id="3140" r:id="rId15"/>
  </p:sldIdLst>
  <p:sldSz cx="24377650" cy="13716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1360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3B0F5E-A531-8215-5CF2-DBFEB88CD005}" name="Brooke Doerhoff" initials="BD" userId="S::brooke@mhanet.com::bbccd54b-a09f-48d8-89f6-b558d9e897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l Leigh" initials="GL" lastIdx="2" clrIdx="0">
    <p:extLst>
      <p:ext uri="{19B8F6BF-5375-455C-9EA6-DF929625EA0E}">
        <p15:presenceInfo xmlns:p15="http://schemas.microsoft.com/office/powerpoint/2012/main" userId="dd88e77aa0f4a923" providerId="Windows Live"/>
      </p:ext>
    </p:extLst>
  </p:cmAuthor>
  <p:cmAuthor id="2" name="Seklecki, Mark" initials="SM" lastIdx="0" clrIdx="1">
    <p:extLst>
      <p:ext uri="{19B8F6BF-5375-455C-9EA6-DF929625EA0E}">
        <p15:presenceInfo xmlns:p15="http://schemas.microsoft.com/office/powerpoint/2012/main" userId="S-1-5-21-921608389-1917390104-3615547825-1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AC1A2F"/>
    <a:srgbClr val="007165"/>
    <a:srgbClr val="041E42"/>
    <a:srgbClr val="9D2235"/>
    <a:srgbClr val="E0AA3B"/>
    <a:srgbClr val="008754"/>
    <a:srgbClr val="B9D9EB"/>
    <a:srgbClr val="307FE2"/>
    <a:srgbClr val="005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CA6FE-AEF7-5B35-A03D-23101A17A814}" v="6" dt="2025-03-14T16:06:48.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78879"/>
  </p:normalViewPr>
  <p:slideViewPr>
    <p:cSldViewPr snapToGrid="0" snapToObjects="1">
      <p:cViewPr varScale="1">
        <p:scale>
          <a:sx n="35" d="100"/>
          <a:sy n="35" d="100"/>
        </p:scale>
        <p:origin x="389" y="53"/>
      </p:cViewPr>
      <p:guideLst>
        <p:guide orient="horz" pos="3216"/>
        <p:guide pos="13606"/>
      </p:guideLst>
    </p:cSldViewPr>
  </p:slideViewPr>
  <p:notesTextViewPr>
    <p:cViewPr>
      <p:scale>
        <a:sx n="1" d="1"/>
        <a:sy n="1" d="1"/>
      </p:scale>
      <p:origin x="0" y="0"/>
    </p:cViewPr>
  </p:notesTextViewPr>
  <p:sorterViewPr>
    <p:cViewPr varScale="1">
      <p:scale>
        <a:sx n="1" d="1"/>
        <a:sy n="1" d="1"/>
      </p:scale>
      <p:origin x="0" y="-2388"/>
    </p:cViewPr>
  </p:sorterViewPr>
  <p:notesViewPr>
    <p:cSldViewPr snapToGrid="0" snapToObjects="1" showGuides="1">
      <p:cViewPr varScale="1">
        <p:scale>
          <a:sx n="108" d="100"/>
          <a:sy n="108" d="100"/>
        </p:scale>
        <p:origin x="44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Hackbarth" userId="S::paul@mhanet.com::721567ea-711c-4680-80d5-94ad63563572" providerId="AD" clId="Web-{FF8CA6FE-AEF7-5B35-A03D-23101A17A814}"/>
    <pc:docChg chg="modSld">
      <pc:chgData name="Paul Hackbarth" userId="S::paul@mhanet.com::721567ea-711c-4680-80d5-94ad63563572" providerId="AD" clId="Web-{FF8CA6FE-AEF7-5B35-A03D-23101A17A814}" dt="2025-03-14T16:06:48.117" v="5" actId="20577"/>
      <pc:docMkLst>
        <pc:docMk/>
      </pc:docMkLst>
      <pc:sldChg chg="modSp">
        <pc:chgData name="Paul Hackbarth" userId="S::paul@mhanet.com::721567ea-711c-4680-80d5-94ad63563572" providerId="AD" clId="Web-{FF8CA6FE-AEF7-5B35-A03D-23101A17A814}" dt="2025-03-14T16:06:48.117" v="5" actId="20577"/>
        <pc:sldMkLst>
          <pc:docMk/>
          <pc:sldMk cId="3319666172" sldId="3184"/>
        </pc:sldMkLst>
        <pc:spChg chg="mod">
          <ac:chgData name="Paul Hackbarth" userId="S::paul@mhanet.com::721567ea-711c-4680-80d5-94ad63563572" providerId="AD" clId="Web-{FF8CA6FE-AEF7-5B35-A03D-23101A17A814}" dt="2025-03-14T16:06:48.117" v="5" actId="20577"/>
          <ac:spMkLst>
            <pc:docMk/>
            <pc:sldMk cId="3319666172" sldId="3184"/>
            <ac:spMk id="3" creationId="{00000000-0000-0000-0000-000000000000}"/>
          </ac:spMkLst>
        </pc:spChg>
      </pc:sldChg>
      <pc:sldChg chg="modSp">
        <pc:chgData name="Paul Hackbarth" userId="S::paul@mhanet.com::721567ea-711c-4680-80d5-94ad63563572" providerId="AD" clId="Web-{FF8CA6FE-AEF7-5B35-A03D-23101A17A814}" dt="2025-03-14T16:04:52.160" v="1" actId="1076"/>
        <pc:sldMkLst>
          <pc:docMk/>
          <pc:sldMk cId="376263200" sldId="3187"/>
        </pc:sldMkLst>
        <pc:picChg chg="mod">
          <ac:chgData name="Paul Hackbarth" userId="S::paul@mhanet.com::721567ea-711c-4680-80d5-94ad63563572" providerId="AD" clId="Web-{FF8CA6FE-AEF7-5B35-A03D-23101A17A814}" dt="2025-03-14T16:04:52.160" v="1" actId="1076"/>
          <ac:picMkLst>
            <pc:docMk/>
            <pc:sldMk cId="376263200" sldId="3187"/>
            <ac:picMk id="6" creationId="{C09CB70C-D983-0F2B-F58D-22E6BD543B9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DD06ED-10A9-FB47-AA98-FC637B4B2756}"/>
              </a:ext>
            </a:extLst>
          </p:cNvPr>
          <p:cNvSpPr>
            <a:spLocks noGrp="1"/>
          </p:cNvSpPr>
          <p:nvPr>
            <p:ph type="hdr" sz="quarter"/>
          </p:nvPr>
        </p:nvSpPr>
        <p:spPr>
          <a:xfrm>
            <a:off x="0" y="0"/>
            <a:ext cx="3037840" cy="466435"/>
          </a:xfrm>
          <a:prstGeom prst="rect">
            <a:avLst/>
          </a:prstGeom>
        </p:spPr>
        <p:txBody>
          <a:bodyPr vert="horz" lIns="92817" tIns="46408" rIns="92817" bIns="46408" rtlCol="0"/>
          <a:lstStyle>
            <a:lvl1pPr algn="l">
              <a:defRPr sz="1200"/>
            </a:lvl1pPr>
          </a:lstStyle>
          <a:p>
            <a:endParaRPr lang="en-US"/>
          </a:p>
        </p:txBody>
      </p:sp>
      <p:sp>
        <p:nvSpPr>
          <p:cNvPr id="3" name="Date Placeholder 2">
            <a:extLst>
              <a:ext uri="{FF2B5EF4-FFF2-40B4-BE49-F238E27FC236}">
                <a16:creationId xmlns:a16="http://schemas.microsoft.com/office/drawing/2014/main" id="{3C60CCC0-E2AC-574E-AF60-02EAE1BB2DFE}"/>
              </a:ext>
            </a:extLst>
          </p:cNvPr>
          <p:cNvSpPr>
            <a:spLocks noGrp="1"/>
          </p:cNvSpPr>
          <p:nvPr>
            <p:ph type="dt" sz="quarter" idx="1"/>
          </p:nvPr>
        </p:nvSpPr>
        <p:spPr>
          <a:xfrm>
            <a:off x="3970938" y="0"/>
            <a:ext cx="3037840" cy="466435"/>
          </a:xfrm>
          <a:prstGeom prst="rect">
            <a:avLst/>
          </a:prstGeom>
        </p:spPr>
        <p:txBody>
          <a:bodyPr vert="horz" lIns="92817" tIns="46408" rIns="92817" bIns="46408" rtlCol="0"/>
          <a:lstStyle>
            <a:lvl1pPr algn="r">
              <a:defRPr sz="1200"/>
            </a:lvl1pPr>
          </a:lstStyle>
          <a:p>
            <a:fld id="{BEAA0D8C-A4F0-884D-93C6-A38968C73F69}" type="datetimeFigureOut">
              <a:rPr lang="en-US" smtClean="0"/>
              <a:t>3/14/2025</a:t>
            </a:fld>
            <a:endParaRPr lang="en-US"/>
          </a:p>
        </p:txBody>
      </p:sp>
      <p:sp>
        <p:nvSpPr>
          <p:cNvPr id="4" name="Footer Placeholder 3">
            <a:extLst>
              <a:ext uri="{FF2B5EF4-FFF2-40B4-BE49-F238E27FC236}">
                <a16:creationId xmlns:a16="http://schemas.microsoft.com/office/drawing/2014/main" id="{090908ED-0004-9B48-8010-9AC9DE14A206}"/>
              </a:ext>
            </a:extLst>
          </p:cNvPr>
          <p:cNvSpPr>
            <a:spLocks noGrp="1"/>
          </p:cNvSpPr>
          <p:nvPr>
            <p:ph type="ftr" sz="quarter" idx="2"/>
          </p:nvPr>
        </p:nvSpPr>
        <p:spPr>
          <a:xfrm>
            <a:off x="0" y="8829968"/>
            <a:ext cx="3037840" cy="466434"/>
          </a:xfrm>
          <a:prstGeom prst="rect">
            <a:avLst/>
          </a:prstGeom>
        </p:spPr>
        <p:txBody>
          <a:bodyPr vert="horz" lIns="92817" tIns="46408" rIns="92817" bIns="4640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3CB4E7-EFF0-854D-9CA7-783ED2FC4345}"/>
              </a:ext>
            </a:extLst>
          </p:cNvPr>
          <p:cNvSpPr>
            <a:spLocks noGrp="1"/>
          </p:cNvSpPr>
          <p:nvPr>
            <p:ph type="sldNum" sz="quarter" idx="3"/>
          </p:nvPr>
        </p:nvSpPr>
        <p:spPr>
          <a:xfrm>
            <a:off x="3970938" y="8829968"/>
            <a:ext cx="3037840" cy="466434"/>
          </a:xfrm>
          <a:prstGeom prst="rect">
            <a:avLst/>
          </a:prstGeom>
        </p:spPr>
        <p:txBody>
          <a:bodyPr vert="horz" lIns="92817" tIns="46408" rIns="92817" bIns="46408" rtlCol="0" anchor="b"/>
          <a:lstStyle>
            <a:lvl1pPr algn="r">
              <a:defRPr sz="1200"/>
            </a:lvl1pPr>
          </a:lstStyle>
          <a:p>
            <a:fld id="{F4E1EDD9-EAAE-844B-9250-40A82BB7DE85}" type="slidenum">
              <a:rPr lang="en-US" smtClean="0"/>
              <a:t>‹#›</a:t>
            </a:fld>
            <a:endParaRPr lang="en-US"/>
          </a:p>
        </p:txBody>
      </p:sp>
    </p:spTree>
    <p:extLst>
      <p:ext uri="{BB962C8B-B14F-4D97-AF65-F5344CB8AC3E}">
        <p14:creationId xmlns:p14="http://schemas.microsoft.com/office/powerpoint/2010/main" val="1973180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817" tIns="46408" rIns="92817" bIns="46408"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2817" tIns="46408" rIns="92817" bIns="46408" rtlCol="0"/>
          <a:lstStyle>
            <a:lvl1pPr algn="r">
              <a:defRPr sz="1200"/>
            </a:lvl1pPr>
          </a:lstStyle>
          <a:p>
            <a:fld id="{8AC4E166-4A06-604C-BD93-5CEA8F609F57}" type="datetimeFigureOut">
              <a:rPr lang="en-US" smtClean="0"/>
              <a:t>3/14/2025</a:t>
            </a:fld>
            <a:endParaRPr lang="en-US"/>
          </a:p>
        </p:txBody>
      </p:sp>
      <p:sp>
        <p:nvSpPr>
          <p:cNvPr id="4" name="Slide Image Placeholder 3"/>
          <p:cNvSpPr>
            <a:spLocks noGrp="1" noRot="1" noChangeAspect="1"/>
          </p:cNvSpPr>
          <p:nvPr>
            <p:ph type="sldImg" idx="2"/>
          </p:nvPr>
        </p:nvSpPr>
        <p:spPr>
          <a:xfrm>
            <a:off x="717550" y="1162050"/>
            <a:ext cx="5575300" cy="3138488"/>
          </a:xfrm>
          <a:prstGeom prst="rect">
            <a:avLst/>
          </a:prstGeom>
          <a:noFill/>
          <a:ln w="12700">
            <a:solidFill>
              <a:prstClr val="black"/>
            </a:solidFill>
          </a:ln>
        </p:spPr>
        <p:txBody>
          <a:bodyPr vert="horz" lIns="92817" tIns="46408" rIns="92817" bIns="46408"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17" tIns="46408" rIns="92817" bIns="464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17" tIns="46408" rIns="92817" bIns="464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17" tIns="46408" rIns="92817" bIns="46408" rtlCol="0" anchor="b"/>
          <a:lstStyle>
            <a:lvl1pPr algn="r">
              <a:defRPr sz="1200"/>
            </a:lvl1pPr>
          </a:lstStyle>
          <a:p>
            <a:fld id="{AE67B273-E4C4-ED48-8F16-1D04704A6377}" type="slidenum">
              <a:rPr lang="en-US" smtClean="0"/>
              <a:t>‹#›</a:t>
            </a:fld>
            <a:endParaRPr lang="en-US"/>
          </a:p>
        </p:txBody>
      </p:sp>
    </p:spTree>
    <p:extLst>
      <p:ext uri="{BB962C8B-B14F-4D97-AF65-F5344CB8AC3E}">
        <p14:creationId xmlns:p14="http://schemas.microsoft.com/office/powerpoint/2010/main" val="3794791251"/>
      </p:ext>
    </p:extLst>
  </p:cSld>
  <p:clrMap bg1="lt1" tx1="dk1" bg2="lt2" tx2="dk2" accent1="accent1" accent2="accent2" accent3="accent3" accent4="accent4" accent5="accent5" accent6="accent6" hlink="hlink" folHlink="folHlink"/>
  <p:notesStyle>
    <a:lvl1pPr marL="0" algn="l" defTabSz="1828434" rtl="0" eaLnBrk="1" latinLnBrk="0" hangingPunct="1">
      <a:defRPr sz="2400" kern="1200">
        <a:solidFill>
          <a:schemeClr val="tx1"/>
        </a:solidFill>
        <a:latin typeface="+mn-lt"/>
        <a:ea typeface="+mn-ea"/>
        <a:cs typeface="+mn-cs"/>
      </a:defRPr>
    </a:lvl1pPr>
    <a:lvl2pPr marL="914217"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1"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7B273-E4C4-ED48-8F16-1D04704A6377}" type="slidenum">
              <a:rPr lang="en-US" smtClean="0"/>
              <a:t>1</a:t>
            </a:fld>
            <a:endParaRPr lang="en-US"/>
          </a:p>
        </p:txBody>
      </p:sp>
    </p:spTree>
    <p:extLst>
      <p:ext uri="{BB962C8B-B14F-4D97-AF65-F5344CB8AC3E}">
        <p14:creationId xmlns:p14="http://schemas.microsoft.com/office/powerpoint/2010/main" val="162287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7" y="2258460"/>
            <a:ext cx="12751594" cy="4980540"/>
          </a:xfrm>
        </p:spPr>
        <p:txBody>
          <a:bodyPr anchor="b"/>
          <a:lstStyle>
            <a:lvl1pPr algn="l">
              <a:defRPr sz="11997">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47207" y="7213600"/>
            <a:ext cx="12751594" cy="3453924"/>
          </a:xfrm>
        </p:spPr>
        <p:txBody>
          <a:bodyPr/>
          <a:lstStyle>
            <a:lvl1pPr marL="0" indent="0" algn="l">
              <a:buNone/>
              <a:defRPr sz="4799">
                <a:solidFill>
                  <a:schemeClr val="bg1"/>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pPr/>
              <a:t>‹#›</a:t>
            </a:fld>
            <a:endParaRPr lang="en-US" dirty="0"/>
          </a:p>
        </p:txBody>
      </p:sp>
      <p:sp>
        <p:nvSpPr>
          <p:cNvPr id="8" name="Subtitle 2">
            <a:extLst>
              <a:ext uri="{FF2B5EF4-FFF2-40B4-BE49-F238E27FC236}">
                <a16:creationId xmlns:a16="http://schemas.microsoft.com/office/drawing/2014/main" id="{F45B789D-EB2C-FE49-8F55-51A0A6F54C15}"/>
              </a:ext>
            </a:extLst>
          </p:cNvPr>
          <p:cNvSpPr txBox="1">
            <a:spLocks/>
          </p:cNvSpPr>
          <p:nvPr userDrawn="1"/>
        </p:nvSpPr>
        <p:spPr>
          <a:xfrm>
            <a:off x="-8973374" y="-1822432"/>
            <a:ext cx="10089634" cy="968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99" dirty="0">
                <a:solidFill>
                  <a:schemeClr val="tx2"/>
                </a:solidFill>
              </a:rPr>
              <a:t>Thursday, October 4, 2018</a:t>
            </a:r>
          </a:p>
        </p:txBody>
      </p:sp>
    </p:spTree>
    <p:extLst>
      <p:ext uri="{BB962C8B-B14F-4D97-AF65-F5344CB8AC3E}">
        <p14:creationId xmlns:p14="http://schemas.microsoft.com/office/powerpoint/2010/main" val="34400266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2805534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3164460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8EFB1B18-A5D7-F343-9FF4-0101A3F891BC}"/>
              </a:ext>
            </a:extLst>
          </p:cNvPr>
          <p:cNvSpPr>
            <a:spLocks noGrp="1"/>
          </p:cNvSpPr>
          <p:nvPr>
            <p:ph type="pic" sz="quarter" idx="22"/>
          </p:nvPr>
        </p:nvSpPr>
        <p:spPr>
          <a:xfrm>
            <a:off x="0" y="0"/>
            <a:ext cx="24377650" cy="13716000"/>
          </a:xfrm>
          <a:effectLst/>
        </p:spPr>
        <p:txBody>
          <a:bodyPr>
            <a:normAutofit/>
          </a:bodyPr>
          <a:lstStyle>
            <a:lvl1pPr marL="0" indent="0">
              <a:buNone/>
              <a:defRPr sz="5599">
                <a:ln>
                  <a:noFill/>
                </a:ln>
                <a:solidFill>
                  <a:schemeClr val="bg1">
                    <a:lumMod val="85000"/>
                  </a:schemeClr>
                </a:solidFill>
              </a:defRPr>
            </a:lvl1pPr>
          </a:lstStyle>
          <a:p>
            <a:endParaRPr lang="en-US" dirty="0"/>
          </a:p>
        </p:txBody>
      </p:sp>
      <p:sp>
        <p:nvSpPr>
          <p:cNvPr id="2" name="Date Placeholder 1">
            <a:extLst>
              <a:ext uri="{FF2B5EF4-FFF2-40B4-BE49-F238E27FC236}">
                <a16:creationId xmlns:a16="http://schemas.microsoft.com/office/drawing/2014/main" id="{7AD39593-CA3B-BD40-BB89-411B5514880A}"/>
              </a:ext>
            </a:extLst>
          </p:cNvPr>
          <p:cNvSpPr>
            <a:spLocks noGrp="1"/>
          </p:cNvSpPr>
          <p:nvPr>
            <p:ph type="dt" sz="half" idx="10"/>
          </p:nvPr>
        </p:nvSpPr>
        <p:spPr/>
        <p:txBody>
          <a:bodyPr/>
          <a:lstStyle/>
          <a:p>
            <a:fld id="{11B79391-1FAD-B143-A46C-F28E3A84333C}" type="datetimeFigureOut">
              <a:rPr lang="en-US" smtClean="0"/>
              <a:t>3/14/2025</a:t>
            </a:fld>
            <a:endParaRPr lang="en-US"/>
          </a:p>
        </p:txBody>
      </p:sp>
      <p:sp>
        <p:nvSpPr>
          <p:cNvPr id="3" name="Footer Placeholder 2">
            <a:extLst>
              <a:ext uri="{FF2B5EF4-FFF2-40B4-BE49-F238E27FC236}">
                <a16:creationId xmlns:a16="http://schemas.microsoft.com/office/drawing/2014/main" id="{65026C9E-34AB-CA42-8F15-E4633C40E1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5959C2-D468-7E42-B190-1282B28D99B3}"/>
              </a:ext>
            </a:extLst>
          </p:cNvPr>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4509261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Background with image">
    <p:bg>
      <p:bgPr>
        <a:solidFill>
          <a:schemeClr val="bg1"/>
        </a:solidFill>
        <a:effectLst/>
      </p:bgPr>
    </p:bg>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24377650" cy="13716000"/>
          </a:xfrm>
          <a:effectLst/>
        </p:spPr>
        <p:txBody>
          <a:bodyPr>
            <a:normAutofit/>
          </a:bodyPr>
          <a:lstStyle>
            <a:lvl1pPr marL="0" indent="0">
              <a:buNone/>
              <a:defRPr sz="2799">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5637554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7" y="2258460"/>
            <a:ext cx="12751594" cy="4980540"/>
          </a:xfrm>
        </p:spPr>
        <p:txBody>
          <a:bodyPr anchor="b"/>
          <a:lstStyle>
            <a:lvl1pPr algn="l">
              <a:defRPr sz="11997">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047207" y="7213600"/>
            <a:ext cx="12751594" cy="3453924"/>
          </a:xfrm>
        </p:spPr>
        <p:txBody>
          <a:bodyPr/>
          <a:lstStyle>
            <a:lvl1pPr marL="0" indent="0" algn="l">
              <a:buNone/>
              <a:defRPr sz="4799">
                <a:solidFill>
                  <a:schemeClr val="tx1"/>
                </a:solidFill>
              </a:defRPr>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dirty="0"/>
              <a:t>Click to edit Master subtitle style</a:t>
            </a:r>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pPr/>
              <a:t>‹#›</a:t>
            </a:fld>
            <a:endParaRPr lang="en-US" dirty="0"/>
          </a:p>
        </p:txBody>
      </p:sp>
    </p:spTree>
    <p:extLst>
      <p:ext uri="{BB962C8B-B14F-4D97-AF65-F5344CB8AC3E}">
        <p14:creationId xmlns:p14="http://schemas.microsoft.com/office/powerpoint/2010/main" val="8085526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C71"/>
                </a:solidFill>
              </a:defRPr>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7216715" y="12712701"/>
            <a:ext cx="5484971" cy="730250"/>
          </a:xfrm>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535618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9150125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B79391-1FAD-B143-A46C-F28E3A84333C}"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2600525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B79391-1FAD-B143-A46C-F28E3A84333C}"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40521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79391-1FAD-B143-A46C-F28E3A84333C}"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3328829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11117904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79391-1FAD-B143-A46C-F28E3A84333C}"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84895-9F0C-8947-9CD6-D8D3D442180D}" type="slidenum">
              <a:rPr lang="en-US" smtClean="0"/>
              <a:pPr/>
              <a:t>‹#›</a:t>
            </a:fld>
            <a:endParaRPr lang="en-US" dirty="0"/>
          </a:p>
        </p:txBody>
      </p:sp>
    </p:spTree>
    <p:extLst>
      <p:ext uri="{BB962C8B-B14F-4D97-AF65-F5344CB8AC3E}">
        <p14:creationId xmlns:p14="http://schemas.microsoft.com/office/powerpoint/2010/main" val="40726547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6281005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1682593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4198997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6097198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8EFB1B18-A5D7-F343-9FF4-0101A3F891BC}"/>
              </a:ext>
            </a:extLst>
          </p:cNvPr>
          <p:cNvSpPr>
            <a:spLocks noGrp="1"/>
          </p:cNvSpPr>
          <p:nvPr>
            <p:ph type="pic" sz="quarter" idx="22"/>
          </p:nvPr>
        </p:nvSpPr>
        <p:spPr>
          <a:xfrm>
            <a:off x="0" y="0"/>
            <a:ext cx="24377650" cy="13716000"/>
          </a:xfrm>
          <a:effectLst/>
        </p:spPr>
        <p:txBody>
          <a:bodyPr>
            <a:normAutofit/>
          </a:bodyPr>
          <a:lstStyle>
            <a:lvl1pPr marL="0" indent="0">
              <a:buNone/>
              <a:defRPr sz="5599">
                <a:ln>
                  <a:noFill/>
                </a:ln>
                <a:solidFill>
                  <a:schemeClr val="bg1">
                    <a:lumMod val="85000"/>
                  </a:schemeClr>
                </a:solidFill>
              </a:defRPr>
            </a:lvl1pPr>
          </a:lstStyle>
          <a:p>
            <a:endParaRPr lang="en-US" dirty="0"/>
          </a:p>
        </p:txBody>
      </p:sp>
      <p:sp>
        <p:nvSpPr>
          <p:cNvPr id="2" name="Date Placeholder 1">
            <a:extLst>
              <a:ext uri="{FF2B5EF4-FFF2-40B4-BE49-F238E27FC236}">
                <a16:creationId xmlns:a16="http://schemas.microsoft.com/office/drawing/2014/main" id="{7AD39593-CA3B-BD40-BB89-411B5514880A}"/>
              </a:ext>
            </a:extLst>
          </p:cNvPr>
          <p:cNvSpPr>
            <a:spLocks noGrp="1"/>
          </p:cNvSpPr>
          <p:nvPr>
            <p:ph type="dt" sz="half" idx="10"/>
          </p:nvPr>
        </p:nvSpPr>
        <p:spPr/>
        <p:txBody>
          <a:bodyPr/>
          <a:lstStyle/>
          <a:p>
            <a:fld id="{11B79391-1FAD-B143-A46C-F28E3A84333C}" type="datetimeFigureOut">
              <a:rPr lang="en-US" smtClean="0"/>
              <a:t>3/14/2025</a:t>
            </a:fld>
            <a:endParaRPr lang="en-US"/>
          </a:p>
        </p:txBody>
      </p:sp>
      <p:sp>
        <p:nvSpPr>
          <p:cNvPr id="3" name="Footer Placeholder 2">
            <a:extLst>
              <a:ext uri="{FF2B5EF4-FFF2-40B4-BE49-F238E27FC236}">
                <a16:creationId xmlns:a16="http://schemas.microsoft.com/office/drawing/2014/main" id="{65026C9E-34AB-CA42-8F15-E4633C40E1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5959C2-D468-7E42-B190-1282B28D99B3}"/>
              </a:ext>
            </a:extLst>
          </p:cNvPr>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8541223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B79391-1FAD-B143-A46C-F28E3A84333C}"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795150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B79391-1FAD-B143-A46C-F28E3A84333C}"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7756412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B79391-1FAD-B143-A46C-F28E3A84333C}"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23207832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B79391-1FAD-B143-A46C-F28E3A84333C}"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8624103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79391-1FAD-B143-A46C-F28E3A84333C}"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84895-9F0C-8947-9CD6-D8D3D442180D}" type="slidenum">
              <a:rPr lang="en-US" smtClean="0"/>
              <a:pPr/>
              <a:t>‹#›</a:t>
            </a:fld>
            <a:endParaRPr lang="en-US" dirty="0"/>
          </a:p>
        </p:txBody>
      </p:sp>
    </p:spTree>
    <p:extLst>
      <p:ext uri="{BB962C8B-B14F-4D97-AF65-F5344CB8AC3E}">
        <p14:creationId xmlns:p14="http://schemas.microsoft.com/office/powerpoint/2010/main" val="259247546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1066229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11B79391-1FAD-B143-A46C-F28E3A84333C}"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84895-9F0C-8947-9CD6-D8D3D442180D}" type="slidenum">
              <a:rPr lang="en-US" smtClean="0"/>
              <a:t>‹#›</a:t>
            </a:fld>
            <a:endParaRPr lang="en-US"/>
          </a:p>
        </p:txBody>
      </p:sp>
    </p:spTree>
    <p:extLst>
      <p:ext uri="{BB962C8B-B14F-4D97-AF65-F5344CB8AC3E}">
        <p14:creationId xmlns:p14="http://schemas.microsoft.com/office/powerpoint/2010/main" val="3754973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0578A5-A9D6-9244-8A88-C7379E0850DA}"/>
              </a:ext>
            </a:extLst>
          </p:cNvPr>
          <p:cNvSpPr/>
          <p:nvPr userDrawn="1"/>
        </p:nvSpPr>
        <p:spPr>
          <a:xfrm>
            <a:off x="1" y="0"/>
            <a:ext cx="24377650" cy="13776326"/>
          </a:xfrm>
          <a:prstGeom prst="rect">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3DF15EF-D88F-9147-A522-39819A62A510}"/>
              </a:ext>
            </a:extLst>
          </p:cNvPr>
          <p:cNvPicPr>
            <a:picLocks noChangeAspect="1"/>
          </p:cNvPicPr>
          <p:nvPr userDrawn="1"/>
        </p:nvPicPr>
        <p:blipFill>
          <a:blip r:embed="rId15"/>
          <a:stretch>
            <a:fillRect/>
          </a:stretch>
        </p:blipFill>
        <p:spPr>
          <a:xfrm>
            <a:off x="0" y="7975600"/>
            <a:ext cx="24377650" cy="5800726"/>
          </a:xfrm>
          <a:prstGeom prst="rect">
            <a:avLst/>
          </a:prstGeom>
        </p:spPr>
      </p:pic>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2"/>
                </a:solidFill>
              </a:defRPr>
            </a:lvl1pPr>
          </a:lstStyle>
          <a:p>
            <a:fld id="{11B79391-1FAD-B143-A46C-F28E3A84333C}" type="datetimeFigureOut">
              <a:rPr lang="en-US" smtClean="0"/>
              <a:pPr/>
              <a:t>3/14/2025</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2"/>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b="1" i="0">
                <a:solidFill>
                  <a:schemeClr val="tx2"/>
                </a:solidFill>
                <a:latin typeface="Arial" panose="020B0604020202020204" pitchFamily="34" charset="0"/>
                <a:cs typeface="Arial" panose="020B0604020202020204" pitchFamily="34" charset="0"/>
              </a:defRPr>
            </a:lvl1pPr>
          </a:lstStyle>
          <a:p>
            <a:fld id="{AEA84895-9F0C-8947-9CD6-D8D3D442180D}" type="slidenum">
              <a:rPr lang="en-US" smtClean="0"/>
              <a:pPr/>
              <a:t>‹#›</a:t>
            </a:fld>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023628" y="12728760"/>
            <a:ext cx="2079547" cy="736009"/>
          </a:xfrm>
          <a:prstGeom prst="rect">
            <a:avLst/>
          </a:prstGeom>
        </p:spPr>
      </p:pic>
    </p:spTree>
    <p:extLst>
      <p:ext uri="{BB962C8B-B14F-4D97-AF65-F5344CB8AC3E}">
        <p14:creationId xmlns:p14="http://schemas.microsoft.com/office/powerpoint/2010/main" val="7251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85"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1828343" rtl="0" eaLnBrk="1" latinLnBrk="0" hangingPunct="1">
        <a:lnSpc>
          <a:spcPct val="90000"/>
        </a:lnSpc>
        <a:spcBef>
          <a:spcPct val="0"/>
        </a:spcBef>
        <a:buNone/>
        <a:defRPr sz="8798" b="1" i="0" kern="1200">
          <a:solidFill>
            <a:schemeClr val="bg1"/>
          </a:solidFill>
          <a:latin typeface="Arial" panose="020B0604020202020204" pitchFamily="34" charset="0"/>
          <a:ea typeface="+mj-ea"/>
          <a:cs typeface="Arial" panose="020B0604020202020204" pitchFamily="34"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bg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bg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bg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bg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bg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rgbClr val="003C71"/>
                </a:solidFill>
              </a:defRPr>
            </a:lvl1pPr>
          </a:lstStyle>
          <a:p>
            <a:fld id="{11B79391-1FAD-B143-A46C-F28E3A84333C}" type="datetimeFigureOut">
              <a:rPr lang="en-US" smtClean="0"/>
              <a:pPr/>
              <a:t>3/14/2025</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rgbClr val="003C71"/>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b="1" i="0">
                <a:solidFill>
                  <a:srgbClr val="003C71"/>
                </a:solidFill>
                <a:latin typeface="Arial" panose="020B0604020202020204" pitchFamily="34" charset="0"/>
                <a:cs typeface="Arial" panose="020B0604020202020204" pitchFamily="34" charset="0"/>
              </a:defRPr>
            </a:lvl1pPr>
          </a:lstStyle>
          <a:p>
            <a:fld id="{AEA84895-9F0C-8947-9CD6-D8D3D442180D}" type="slidenum">
              <a:rPr lang="en-US" smtClean="0"/>
              <a:pPr/>
              <a:t>‹#›</a:t>
            </a:fld>
            <a:endParaRPr lang="en-US" dirty="0"/>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62070" y="12753474"/>
            <a:ext cx="2079547" cy="736009"/>
          </a:xfrm>
          <a:prstGeom prst="rect">
            <a:avLst/>
          </a:prstGeom>
        </p:spPr>
      </p:pic>
    </p:spTree>
    <p:extLst>
      <p:ext uri="{BB962C8B-B14F-4D97-AF65-F5344CB8AC3E}">
        <p14:creationId xmlns:p14="http://schemas.microsoft.com/office/powerpoint/2010/main" val="2001739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1828343" rtl="0" eaLnBrk="1" latinLnBrk="0" hangingPunct="1">
        <a:lnSpc>
          <a:spcPct val="90000"/>
        </a:lnSpc>
        <a:spcBef>
          <a:spcPct val="0"/>
        </a:spcBef>
        <a:buNone/>
        <a:defRPr sz="8798" b="1" i="0" kern="1200">
          <a:solidFill>
            <a:srgbClr val="003C71"/>
          </a:solidFill>
          <a:latin typeface="Arial" panose="020B0604020202020204" pitchFamily="34" charset="0"/>
          <a:ea typeface="+mj-ea"/>
          <a:cs typeface="Arial" panose="020B0604020202020204" pitchFamily="34"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CFF8DB-3982-6642-8ACF-E7EA798429A2}"/>
              </a:ext>
            </a:extLst>
          </p:cNvPr>
          <p:cNvSpPr txBox="1">
            <a:spLocks/>
          </p:cNvSpPr>
          <p:nvPr/>
        </p:nvSpPr>
        <p:spPr>
          <a:xfrm>
            <a:off x="1663267" y="3419477"/>
            <a:ext cx="21025723" cy="4339068"/>
          </a:xfrm>
          <a:prstGeom prst="rect">
            <a:avLst/>
          </a:prstGeom>
        </p:spPr>
        <p:txBody>
          <a:bodyPr vert="horz" lIns="91440" tIns="45720" rIns="91440" bIns="45720" rtlCol="0" anchor="b">
            <a:normAutofit/>
          </a:bodyPr>
          <a:lstStyle>
            <a:lvl1pPr algn="l" defTabSz="1828343" rtl="0" eaLnBrk="1" latinLnBrk="0" hangingPunct="1">
              <a:lnSpc>
                <a:spcPct val="90000"/>
              </a:lnSpc>
              <a:spcBef>
                <a:spcPct val="0"/>
              </a:spcBef>
              <a:buNone/>
              <a:defRPr sz="11997" b="1" i="0" kern="1200">
                <a:solidFill>
                  <a:schemeClr val="bg1"/>
                </a:solidFill>
                <a:latin typeface="Arial" panose="020B0604020202020204" pitchFamily="34" charset="0"/>
                <a:ea typeface="+mj-ea"/>
                <a:cs typeface="Arial" panose="020B0604020202020204" pitchFamily="34" charset="0"/>
              </a:defRPr>
            </a:lvl1pPr>
          </a:lstStyle>
          <a:p>
            <a:r>
              <a:rPr lang="en-US" sz="10000" b="0" dirty="0"/>
              <a:t>    ere’s Your Guide</a:t>
            </a:r>
          </a:p>
        </p:txBody>
      </p:sp>
      <p:sp>
        <p:nvSpPr>
          <p:cNvPr id="5" name="Subtitle 2">
            <a:extLst>
              <a:ext uri="{FF2B5EF4-FFF2-40B4-BE49-F238E27FC236}">
                <a16:creationId xmlns:a16="http://schemas.microsoft.com/office/drawing/2014/main" id="{C1282093-B75C-2749-9988-DA2A6A7D8F0D}"/>
              </a:ext>
            </a:extLst>
          </p:cNvPr>
          <p:cNvSpPr txBox="1">
            <a:spLocks/>
          </p:cNvSpPr>
          <p:nvPr/>
        </p:nvSpPr>
        <p:spPr>
          <a:xfrm>
            <a:off x="1663267" y="10477189"/>
            <a:ext cx="21025723" cy="3000374"/>
          </a:xfrm>
          <a:prstGeom prst="rect">
            <a:avLst/>
          </a:prstGeom>
        </p:spPr>
        <p:txBody>
          <a:bodyPr vert="horz" lIns="91440" tIns="45720" rIns="91440" bIns="45720" rtlCol="0">
            <a:normAutofit/>
          </a:bodyPr>
          <a:lstStyle>
            <a:lvl1pPr marL="0" indent="0" algn="l" defTabSz="1828343" rtl="0" eaLnBrk="1" latinLnBrk="0" hangingPunct="1">
              <a:lnSpc>
                <a:spcPct val="90000"/>
              </a:lnSpc>
              <a:spcBef>
                <a:spcPts val="2000"/>
              </a:spcBef>
              <a:buFont typeface="Arial" panose="020B0604020202020204" pitchFamily="34" charset="0"/>
              <a:buNone/>
              <a:defRPr sz="4799" b="0" i="0" kern="1200">
                <a:solidFill>
                  <a:schemeClr val="bg1"/>
                </a:solidFill>
                <a:latin typeface="Arial" panose="020B0604020202020204" pitchFamily="34" charset="0"/>
                <a:ea typeface="+mn-ea"/>
                <a:cs typeface="Arial" panose="020B0604020202020204" pitchFamily="34" charset="0"/>
              </a:defRPr>
            </a:lvl1pPr>
            <a:lvl2pPr marL="914171" indent="0" algn="ctr" defTabSz="1828343" rtl="0" eaLnBrk="1" latinLnBrk="0" hangingPunct="1">
              <a:lnSpc>
                <a:spcPct val="90000"/>
              </a:lnSpc>
              <a:spcBef>
                <a:spcPts val="1000"/>
              </a:spcBef>
              <a:buFont typeface="Arial" panose="020B0604020202020204" pitchFamily="34" charset="0"/>
              <a:buNone/>
              <a:defRPr sz="3999" b="0" i="0" kern="1200">
                <a:solidFill>
                  <a:schemeClr val="bg1"/>
                </a:solidFill>
                <a:latin typeface="Arial" panose="020B0604020202020204" pitchFamily="34" charset="0"/>
                <a:ea typeface="+mn-ea"/>
                <a:cs typeface="Arial" panose="020B0604020202020204" pitchFamily="34" charset="0"/>
              </a:defRPr>
            </a:lvl2pPr>
            <a:lvl3pPr marL="1828343" indent="0" algn="ctr" defTabSz="1828343" rtl="0" eaLnBrk="1" latinLnBrk="0" hangingPunct="1">
              <a:lnSpc>
                <a:spcPct val="90000"/>
              </a:lnSpc>
              <a:spcBef>
                <a:spcPts val="1000"/>
              </a:spcBef>
              <a:buFont typeface="Arial" panose="020B0604020202020204" pitchFamily="34" charset="0"/>
              <a:buNone/>
              <a:defRPr sz="3599" b="0" i="0" kern="1200">
                <a:solidFill>
                  <a:schemeClr val="bg1"/>
                </a:solidFill>
                <a:latin typeface="Arial" panose="020B0604020202020204" pitchFamily="34" charset="0"/>
                <a:ea typeface="+mn-ea"/>
                <a:cs typeface="Arial" panose="020B0604020202020204" pitchFamily="34" charset="0"/>
              </a:defRPr>
            </a:lvl3pPr>
            <a:lvl4pPr marL="2742514" indent="0" algn="ctr" defTabSz="1828343" rtl="0" eaLnBrk="1" latinLnBrk="0" hangingPunct="1">
              <a:lnSpc>
                <a:spcPct val="90000"/>
              </a:lnSpc>
              <a:spcBef>
                <a:spcPts val="1000"/>
              </a:spcBef>
              <a:buFont typeface="Arial" panose="020B0604020202020204" pitchFamily="34" charset="0"/>
              <a:buNone/>
              <a:defRPr sz="3199" b="0" i="0" kern="1200">
                <a:solidFill>
                  <a:schemeClr val="bg1"/>
                </a:solidFill>
                <a:latin typeface="Arial" panose="020B0604020202020204" pitchFamily="34" charset="0"/>
                <a:ea typeface="+mn-ea"/>
                <a:cs typeface="Arial" panose="020B0604020202020204" pitchFamily="34" charset="0"/>
              </a:defRPr>
            </a:lvl4pPr>
            <a:lvl5pPr marL="3656686" indent="0" algn="ctr" defTabSz="1828343" rtl="0" eaLnBrk="1" latinLnBrk="0" hangingPunct="1">
              <a:lnSpc>
                <a:spcPct val="90000"/>
              </a:lnSpc>
              <a:spcBef>
                <a:spcPts val="1000"/>
              </a:spcBef>
              <a:buFont typeface="Arial" panose="020B0604020202020204" pitchFamily="34" charset="0"/>
              <a:buNone/>
              <a:defRPr sz="3199" b="0" i="0" kern="1200">
                <a:solidFill>
                  <a:schemeClr val="bg1"/>
                </a:solidFill>
                <a:latin typeface="Arial" panose="020B0604020202020204" pitchFamily="34" charset="0"/>
                <a:ea typeface="+mn-ea"/>
                <a:cs typeface="Arial" panose="020B0604020202020204" pitchFamily="34" charset="0"/>
              </a:defRPr>
            </a:lvl5pPr>
            <a:lvl6pPr marL="4570857"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6pPr>
            <a:lvl7pPr marL="5485028"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7pPr>
            <a:lvl8pPr marL="6399200"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8pPr>
            <a:lvl9pPr marL="7313371" indent="0" algn="ctr" defTabSz="1828343" rtl="0" eaLnBrk="1" latinLnBrk="0" hangingPunct="1">
              <a:lnSpc>
                <a:spcPct val="90000"/>
              </a:lnSpc>
              <a:spcBef>
                <a:spcPts val="1000"/>
              </a:spcBef>
              <a:buFont typeface="Arial" panose="020B0604020202020204" pitchFamily="34" charset="0"/>
              <a:buNone/>
              <a:defRPr sz="3199" kern="1200">
                <a:solidFill>
                  <a:schemeClr val="tx1"/>
                </a:solidFill>
                <a:latin typeface="+mn-lt"/>
                <a:ea typeface="+mn-ea"/>
                <a:cs typeface="+mn-cs"/>
              </a:defRPr>
            </a:lvl9pPr>
          </a:lstStyle>
          <a:p>
            <a:r>
              <a:rPr lang="en-US" sz="7998" i="1" dirty="0">
                <a:solidFill>
                  <a:srgbClr val="003C71"/>
                </a:solidFill>
              </a:rPr>
              <a:t>Toolkit for PAC Coordinator</a:t>
            </a:r>
          </a:p>
        </p:txBody>
      </p:sp>
      <p:pic>
        <p:nvPicPr>
          <p:cNvPr id="6" name="Picture 5">
            <a:extLst>
              <a:ext uri="{FF2B5EF4-FFF2-40B4-BE49-F238E27FC236}">
                <a16:creationId xmlns:a16="http://schemas.microsoft.com/office/drawing/2014/main" id="{1BDC7EA6-42D0-8246-A3A8-3F90B9F3D64F}"/>
              </a:ext>
            </a:extLst>
          </p:cNvPr>
          <p:cNvPicPr>
            <a:picLocks noChangeAspect="1"/>
          </p:cNvPicPr>
          <p:nvPr/>
        </p:nvPicPr>
        <p:blipFill>
          <a:blip r:embed="rId3"/>
          <a:stretch>
            <a:fillRect/>
          </a:stretch>
        </p:blipFill>
        <p:spPr>
          <a:xfrm>
            <a:off x="16104996" y="4014089"/>
            <a:ext cx="6183325" cy="6399022"/>
          </a:xfrm>
          <a:prstGeom prst="rect">
            <a:avLst/>
          </a:prstGeom>
        </p:spPr>
      </p:pic>
      <p:pic>
        <p:nvPicPr>
          <p:cNvPr id="7" name="Picture 6">
            <a:extLst>
              <a:ext uri="{FF2B5EF4-FFF2-40B4-BE49-F238E27FC236}">
                <a16:creationId xmlns:a16="http://schemas.microsoft.com/office/drawing/2014/main" id="{31765F05-5757-42B3-BAE5-16984E812E15}"/>
              </a:ext>
            </a:extLst>
          </p:cNvPr>
          <p:cNvPicPr>
            <a:picLocks noChangeAspect="1"/>
          </p:cNvPicPr>
          <p:nvPr/>
        </p:nvPicPr>
        <p:blipFill>
          <a:blip r:embed="rId3"/>
          <a:stretch>
            <a:fillRect/>
          </a:stretch>
        </p:blipFill>
        <p:spPr>
          <a:xfrm>
            <a:off x="1663268" y="6128887"/>
            <a:ext cx="1409072" cy="1458225"/>
          </a:xfrm>
          <a:prstGeom prst="rect">
            <a:avLst/>
          </a:prstGeom>
        </p:spPr>
      </p:pic>
    </p:spTree>
    <p:extLst>
      <p:ext uri="{BB962C8B-B14F-4D97-AF65-F5344CB8AC3E}">
        <p14:creationId xmlns:p14="http://schemas.microsoft.com/office/powerpoint/2010/main" val="12732192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1B6FA133-C831-2A4B-A5BC-FB161FF86266}"/>
              </a:ext>
            </a:extLst>
          </p:cNvPr>
          <p:cNvSpPr txBox="1">
            <a:spLocks noChangeArrowheads="1"/>
          </p:cNvSpPr>
          <p:nvPr/>
        </p:nvSpPr>
        <p:spPr bwMode="auto">
          <a:xfrm>
            <a:off x="8045116" y="1856510"/>
            <a:ext cx="12948087" cy="1085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Dear [FIRST NAME]: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Thank you for your contribution to HEALTHPAC. Through your support, the HEALTHPAC is able to support state and federal lawmakers who are willing to protect public policies that preserve vital health care services.</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 strong political action committee is an important advocacy resource that helps ensure the hospital community has an effective voice. Your contribution truly makes a difference in our ongoing efforts to educate elected officials about critical health care issues and the impact their decisions have on hospitals and the patients we serve.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Again, thank you for your contribution. If you have any questions regarding HEALTHPAC, please contact me or [FULL NAME] at (XXX) XXX-XXXX or [EMAIL].</a:t>
            </a:r>
          </a:p>
          <a:p>
            <a:pPr marL="0" indent="0" eaLnBrk="0" fontAlgn="base" hangingPunct="0">
              <a:lnSpc>
                <a:spcPct val="100000"/>
              </a:lnSpc>
              <a:spcBef>
                <a:spcPct val="0"/>
              </a:spcBef>
              <a:spcAft>
                <a:spcPts val="3000"/>
              </a:spcAft>
              <a:buNone/>
            </a:pPr>
            <a:endParaRPr lang="en-US" altLang="en-US" sz="2800" dirty="0">
              <a:solidFill>
                <a:schemeClr val="tx1">
                  <a:lumMod val="50000"/>
                </a:schemeClr>
              </a:solidFill>
              <a:ea typeface="Times New Roman" panose="02020603050405020304" pitchFamily="18" charset="0"/>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Sincerely,</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[NAME]</a:t>
            </a:r>
          </a:p>
        </p:txBody>
      </p:sp>
      <p:sp>
        <p:nvSpPr>
          <p:cNvPr id="16" name="Rectangle 15">
            <a:extLst>
              <a:ext uri="{FF2B5EF4-FFF2-40B4-BE49-F238E27FC236}">
                <a16:creationId xmlns:a16="http://schemas.microsoft.com/office/drawing/2014/main" id="{02A8E565-2831-9340-A269-F78F8DAB4BC4}"/>
              </a:ext>
            </a:extLst>
          </p:cNvPr>
          <p:cNvSpPr/>
          <p:nvPr/>
        </p:nvSpPr>
        <p:spPr>
          <a:xfrm>
            <a:off x="8045116" y="1440873"/>
            <a:ext cx="2161309" cy="138545"/>
          </a:xfrm>
          <a:prstGeom prst="rect">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150CB3-3EA5-724F-AD6A-6F01CF71A23E}"/>
              </a:ext>
            </a:extLst>
          </p:cNvPr>
          <p:cNvSpPr/>
          <p:nvPr/>
        </p:nvSpPr>
        <p:spPr>
          <a:xfrm>
            <a:off x="0" y="0"/>
            <a:ext cx="6954253" cy="13716000"/>
          </a:xfrm>
          <a:prstGeom prst="rect">
            <a:avLst/>
          </a:prstGeom>
          <a:solidFill>
            <a:srgbClr val="AC1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2F59823-5E48-A947-9413-8769945FD3AC}"/>
              </a:ext>
            </a:extLst>
          </p:cNvPr>
          <p:cNvSpPr txBox="1">
            <a:spLocks/>
          </p:cNvSpPr>
          <p:nvPr/>
        </p:nvSpPr>
        <p:spPr>
          <a:xfrm>
            <a:off x="0" y="4999012"/>
            <a:ext cx="6954253" cy="3717976"/>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798" b="1" i="0" kern="1200">
                <a:solidFill>
                  <a:schemeClr val="accent1"/>
                </a:solidFill>
                <a:latin typeface="Arial" panose="020B0604020202020204" pitchFamily="34" charset="0"/>
                <a:ea typeface="+mj-ea"/>
                <a:cs typeface="Arial" panose="020B0604020202020204" pitchFamily="34" charset="0"/>
              </a:defRPr>
            </a:lvl1pPr>
          </a:lstStyle>
          <a:p>
            <a:pPr algn="ctr"/>
            <a:r>
              <a:rPr lang="en-US" sz="3600" dirty="0">
                <a:solidFill>
                  <a:schemeClr val="bg1"/>
                </a:solidFill>
              </a:rPr>
              <a:t>SAMPLE</a:t>
            </a:r>
            <a:r>
              <a:rPr lang="en-US" dirty="0">
                <a:solidFill>
                  <a:schemeClr val="bg1"/>
                </a:solidFill>
              </a:rPr>
              <a:t> </a:t>
            </a:r>
            <a:br>
              <a:rPr lang="en-US" dirty="0">
                <a:solidFill>
                  <a:schemeClr val="bg1"/>
                </a:solidFill>
              </a:rPr>
            </a:br>
            <a:r>
              <a:rPr lang="en-US" sz="7200" b="0" dirty="0">
                <a:solidFill>
                  <a:schemeClr val="bg1"/>
                </a:solidFill>
              </a:rPr>
              <a:t>Thank You </a:t>
            </a:r>
            <a:br>
              <a:rPr lang="en-US" sz="7200" b="0" dirty="0">
                <a:solidFill>
                  <a:schemeClr val="bg1"/>
                </a:solidFill>
              </a:rPr>
            </a:br>
            <a:r>
              <a:rPr lang="en-US" sz="7200" b="0" dirty="0">
                <a:solidFill>
                  <a:schemeClr val="bg1"/>
                </a:solidFill>
              </a:rPr>
              <a:t>Letter</a:t>
            </a:r>
          </a:p>
        </p:txBody>
      </p:sp>
      <p:grpSp>
        <p:nvGrpSpPr>
          <p:cNvPr id="28" name="Group 27">
            <a:extLst>
              <a:ext uri="{FF2B5EF4-FFF2-40B4-BE49-F238E27FC236}">
                <a16:creationId xmlns:a16="http://schemas.microsoft.com/office/drawing/2014/main" id="{26F469B8-4D5D-914C-8181-970429817C6D}"/>
              </a:ext>
            </a:extLst>
          </p:cNvPr>
          <p:cNvGrpSpPr/>
          <p:nvPr/>
        </p:nvGrpSpPr>
        <p:grpSpPr>
          <a:xfrm>
            <a:off x="2616686" y="1440873"/>
            <a:ext cx="1720880" cy="1720880"/>
            <a:chOff x="2616686" y="1440873"/>
            <a:chExt cx="1720880" cy="1720880"/>
          </a:xfrm>
        </p:grpSpPr>
        <p:sp>
          <p:nvSpPr>
            <p:cNvPr id="29" name="Rounded Rectangle 28">
              <a:extLst>
                <a:ext uri="{FF2B5EF4-FFF2-40B4-BE49-F238E27FC236}">
                  <a16:creationId xmlns:a16="http://schemas.microsoft.com/office/drawing/2014/main" id="{0A5C07B8-E236-704B-AA73-3A04A24ABBD0}"/>
                </a:ext>
              </a:extLst>
            </p:cNvPr>
            <p:cNvSpPr/>
            <p:nvPr/>
          </p:nvSpPr>
          <p:spPr>
            <a:xfrm>
              <a:off x="2616686" y="1440873"/>
              <a:ext cx="1720880" cy="1720880"/>
            </a:xfrm>
            <a:prstGeom prst="roundRect">
              <a:avLst/>
            </a:prstGeom>
            <a:solidFill>
              <a:srgbClr val="AC1A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B913ECCE-6D8B-7B49-B066-E85DE184A43E}"/>
                </a:ext>
              </a:extLst>
            </p:cNvPr>
            <p:cNvGrpSpPr/>
            <p:nvPr/>
          </p:nvGrpSpPr>
          <p:grpSpPr>
            <a:xfrm>
              <a:off x="3091825" y="1832288"/>
              <a:ext cx="769998" cy="910912"/>
              <a:chOff x="5038725" y="3856038"/>
              <a:chExt cx="242888" cy="287338"/>
            </a:xfrm>
            <a:solidFill>
              <a:srgbClr val="FFFFFF"/>
            </a:solidFill>
          </p:grpSpPr>
          <p:sp>
            <p:nvSpPr>
              <p:cNvPr id="31" name="Freeform 158">
                <a:extLst>
                  <a:ext uri="{FF2B5EF4-FFF2-40B4-BE49-F238E27FC236}">
                    <a16:creationId xmlns:a16="http://schemas.microsoft.com/office/drawing/2014/main" id="{6A41A099-AF1B-BA44-9E1F-A0566181AC9C}"/>
                  </a:ext>
                </a:extLst>
              </p:cNvPr>
              <p:cNvSpPr>
                <a:spLocks/>
              </p:cNvSpPr>
              <p:nvPr/>
            </p:nvSpPr>
            <p:spPr bwMode="auto">
              <a:xfrm>
                <a:off x="5092700" y="4125913"/>
                <a:ext cx="163513" cy="17463"/>
              </a:xfrm>
              <a:custGeom>
                <a:avLst/>
                <a:gdLst>
                  <a:gd name="T0" fmla="*/ 45 w 45"/>
                  <a:gd name="T1" fmla="*/ 0 h 5"/>
                  <a:gd name="T2" fmla="*/ 11 w 45"/>
                  <a:gd name="T3" fmla="*/ 0 h 5"/>
                  <a:gd name="T4" fmla="*/ 0 w 45"/>
                  <a:gd name="T5" fmla="*/ 5 h 5"/>
                  <a:gd name="T6" fmla="*/ 45 w 45"/>
                  <a:gd name="T7" fmla="*/ 5 h 5"/>
                  <a:gd name="T8" fmla="*/ 45 w 45"/>
                  <a:gd name="T9" fmla="*/ 0 h 5"/>
                </a:gdLst>
                <a:ahLst/>
                <a:cxnLst>
                  <a:cxn ang="0">
                    <a:pos x="T0" y="T1"/>
                  </a:cxn>
                  <a:cxn ang="0">
                    <a:pos x="T2" y="T3"/>
                  </a:cxn>
                  <a:cxn ang="0">
                    <a:pos x="T4" y="T5"/>
                  </a:cxn>
                  <a:cxn ang="0">
                    <a:pos x="T6" y="T7"/>
                  </a:cxn>
                  <a:cxn ang="0">
                    <a:pos x="T8" y="T9"/>
                  </a:cxn>
                </a:cxnLst>
                <a:rect l="0" t="0" r="r" b="b"/>
                <a:pathLst>
                  <a:path w="45" h="5">
                    <a:moveTo>
                      <a:pt x="45" y="0"/>
                    </a:moveTo>
                    <a:cubicBezTo>
                      <a:pt x="11" y="0"/>
                      <a:pt x="11" y="0"/>
                      <a:pt x="11" y="0"/>
                    </a:cubicBezTo>
                    <a:cubicBezTo>
                      <a:pt x="7" y="2"/>
                      <a:pt x="3" y="3"/>
                      <a:pt x="0" y="5"/>
                    </a:cubicBezTo>
                    <a:cubicBezTo>
                      <a:pt x="45" y="5"/>
                      <a:pt x="45" y="5"/>
                      <a:pt x="45" y="5"/>
                    </a:cubicBezTo>
                    <a:lnTo>
                      <a:pt x="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59">
                <a:extLst>
                  <a:ext uri="{FF2B5EF4-FFF2-40B4-BE49-F238E27FC236}">
                    <a16:creationId xmlns:a16="http://schemas.microsoft.com/office/drawing/2014/main" id="{E8D25B75-3AAB-3E47-AA14-DEB2B789655F}"/>
                  </a:ext>
                </a:extLst>
              </p:cNvPr>
              <p:cNvSpPr>
                <a:spLocks/>
              </p:cNvSpPr>
              <p:nvPr/>
            </p:nvSpPr>
            <p:spPr bwMode="auto">
              <a:xfrm>
                <a:off x="5118100" y="3856038"/>
                <a:ext cx="163513" cy="134938"/>
              </a:xfrm>
              <a:custGeom>
                <a:avLst/>
                <a:gdLst>
                  <a:gd name="T0" fmla="*/ 83 w 103"/>
                  <a:gd name="T1" fmla="*/ 71 h 85"/>
                  <a:gd name="T2" fmla="*/ 16 w 103"/>
                  <a:gd name="T3" fmla="*/ 23 h 85"/>
                  <a:gd name="T4" fmla="*/ 28 w 103"/>
                  <a:gd name="T5" fmla="*/ 5 h 85"/>
                  <a:gd name="T6" fmla="*/ 19 w 103"/>
                  <a:gd name="T7" fmla="*/ 0 h 85"/>
                  <a:gd name="T8" fmla="*/ 0 w 103"/>
                  <a:gd name="T9" fmla="*/ 25 h 85"/>
                  <a:gd name="T10" fmla="*/ 85 w 103"/>
                  <a:gd name="T11" fmla="*/ 85 h 85"/>
                  <a:gd name="T12" fmla="*/ 103 w 103"/>
                  <a:gd name="T13" fmla="*/ 60 h 85"/>
                  <a:gd name="T14" fmla="*/ 94 w 103"/>
                  <a:gd name="T15" fmla="*/ 53 h 85"/>
                  <a:gd name="T16" fmla="*/ 83 w 10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5">
                    <a:moveTo>
                      <a:pt x="83" y="71"/>
                    </a:moveTo>
                    <a:lnTo>
                      <a:pt x="16" y="23"/>
                    </a:lnTo>
                    <a:lnTo>
                      <a:pt x="28" y="5"/>
                    </a:lnTo>
                    <a:lnTo>
                      <a:pt x="19" y="0"/>
                    </a:lnTo>
                    <a:lnTo>
                      <a:pt x="0" y="25"/>
                    </a:lnTo>
                    <a:lnTo>
                      <a:pt x="85" y="85"/>
                    </a:lnTo>
                    <a:lnTo>
                      <a:pt x="103" y="60"/>
                    </a:lnTo>
                    <a:lnTo>
                      <a:pt x="94" y="53"/>
                    </a:lnTo>
                    <a:lnTo>
                      <a:pt x="83"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0">
                <a:extLst>
                  <a:ext uri="{FF2B5EF4-FFF2-40B4-BE49-F238E27FC236}">
                    <a16:creationId xmlns:a16="http://schemas.microsoft.com/office/drawing/2014/main" id="{52234D6F-803C-844E-986B-913A25A584F4}"/>
                  </a:ext>
                </a:extLst>
              </p:cNvPr>
              <p:cNvSpPr>
                <a:spLocks/>
              </p:cNvSpPr>
              <p:nvPr/>
            </p:nvSpPr>
            <p:spPr bwMode="auto">
              <a:xfrm>
                <a:off x="5038725" y="3921126"/>
                <a:ext cx="192088" cy="222250"/>
              </a:xfrm>
              <a:custGeom>
                <a:avLst/>
                <a:gdLst>
                  <a:gd name="T0" fmla="*/ 49 w 53"/>
                  <a:gd name="T1" fmla="*/ 18 h 61"/>
                  <a:gd name="T2" fmla="*/ 35 w 53"/>
                  <a:gd name="T3" fmla="*/ 44 h 61"/>
                  <a:gd name="T4" fmla="*/ 10 w 53"/>
                  <a:gd name="T5" fmla="*/ 53 h 61"/>
                  <a:gd name="T6" fmla="*/ 23 w 53"/>
                  <a:gd name="T7" fmla="*/ 35 h 61"/>
                  <a:gd name="T8" fmla="*/ 28 w 53"/>
                  <a:gd name="T9" fmla="*/ 33 h 61"/>
                  <a:gd name="T10" fmla="*/ 27 w 53"/>
                  <a:gd name="T11" fmla="*/ 26 h 61"/>
                  <a:gd name="T12" fmla="*/ 20 w 53"/>
                  <a:gd name="T13" fmla="*/ 28 h 61"/>
                  <a:gd name="T14" fmla="*/ 19 w 53"/>
                  <a:gd name="T15" fmla="*/ 33 h 61"/>
                  <a:gd name="T16" fmla="*/ 6 w 53"/>
                  <a:gd name="T17" fmla="*/ 50 h 61"/>
                  <a:gd name="T18" fmla="*/ 7 w 53"/>
                  <a:gd name="T19" fmla="*/ 24 h 61"/>
                  <a:gd name="T20" fmla="*/ 27 w 53"/>
                  <a:gd name="T21" fmla="*/ 3 h 61"/>
                  <a:gd name="T22" fmla="*/ 23 w 53"/>
                  <a:gd name="T23" fmla="*/ 0 h 61"/>
                  <a:gd name="T24" fmla="*/ 2 w 53"/>
                  <a:gd name="T25" fmla="*/ 22 h 61"/>
                  <a:gd name="T26" fmla="*/ 2 w 53"/>
                  <a:gd name="T27" fmla="*/ 24 h 61"/>
                  <a:gd name="T28" fmla="*/ 0 w 53"/>
                  <a:gd name="T29" fmla="*/ 58 h 61"/>
                  <a:gd name="T30" fmla="*/ 1 w 53"/>
                  <a:gd name="T31" fmla="*/ 58 h 61"/>
                  <a:gd name="T32" fmla="*/ 1 w 53"/>
                  <a:gd name="T33" fmla="*/ 58 h 61"/>
                  <a:gd name="T34" fmla="*/ 4 w 53"/>
                  <a:gd name="T35" fmla="*/ 61 h 61"/>
                  <a:gd name="T36" fmla="*/ 4 w 53"/>
                  <a:gd name="T37" fmla="*/ 61 h 61"/>
                  <a:gd name="T38" fmla="*/ 37 w 53"/>
                  <a:gd name="T39" fmla="*/ 48 h 61"/>
                  <a:gd name="T40" fmla="*/ 39 w 53"/>
                  <a:gd name="T41" fmla="*/ 48 h 61"/>
                  <a:gd name="T42" fmla="*/ 53 w 53"/>
                  <a:gd name="T43" fmla="*/ 21 h 61"/>
                  <a:gd name="T44" fmla="*/ 49 w 53"/>
                  <a:gd name="T4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1">
                    <a:moveTo>
                      <a:pt x="49" y="18"/>
                    </a:moveTo>
                    <a:cubicBezTo>
                      <a:pt x="35" y="44"/>
                      <a:pt x="35" y="44"/>
                      <a:pt x="35" y="44"/>
                    </a:cubicBezTo>
                    <a:cubicBezTo>
                      <a:pt x="27" y="46"/>
                      <a:pt x="17" y="50"/>
                      <a:pt x="10" y="53"/>
                    </a:cubicBezTo>
                    <a:cubicBezTo>
                      <a:pt x="23" y="35"/>
                      <a:pt x="23" y="35"/>
                      <a:pt x="23" y="35"/>
                    </a:cubicBezTo>
                    <a:cubicBezTo>
                      <a:pt x="25" y="36"/>
                      <a:pt x="27" y="35"/>
                      <a:pt x="28" y="33"/>
                    </a:cubicBezTo>
                    <a:cubicBezTo>
                      <a:pt x="29" y="31"/>
                      <a:pt x="29" y="28"/>
                      <a:pt x="27" y="26"/>
                    </a:cubicBezTo>
                    <a:cubicBezTo>
                      <a:pt x="24" y="25"/>
                      <a:pt x="21" y="25"/>
                      <a:pt x="20" y="28"/>
                    </a:cubicBezTo>
                    <a:cubicBezTo>
                      <a:pt x="19" y="29"/>
                      <a:pt x="19" y="31"/>
                      <a:pt x="19" y="33"/>
                    </a:cubicBezTo>
                    <a:cubicBezTo>
                      <a:pt x="6" y="50"/>
                      <a:pt x="6" y="50"/>
                      <a:pt x="6" y="50"/>
                    </a:cubicBezTo>
                    <a:cubicBezTo>
                      <a:pt x="7" y="43"/>
                      <a:pt x="8" y="33"/>
                      <a:pt x="7" y="24"/>
                    </a:cubicBezTo>
                    <a:cubicBezTo>
                      <a:pt x="27" y="3"/>
                      <a:pt x="27" y="3"/>
                      <a:pt x="27" y="3"/>
                    </a:cubicBezTo>
                    <a:cubicBezTo>
                      <a:pt x="23" y="0"/>
                      <a:pt x="23" y="0"/>
                      <a:pt x="23" y="0"/>
                    </a:cubicBezTo>
                    <a:cubicBezTo>
                      <a:pt x="2" y="22"/>
                      <a:pt x="2" y="22"/>
                      <a:pt x="2" y="22"/>
                    </a:cubicBezTo>
                    <a:cubicBezTo>
                      <a:pt x="2" y="24"/>
                      <a:pt x="2" y="24"/>
                      <a:pt x="2" y="24"/>
                    </a:cubicBezTo>
                    <a:cubicBezTo>
                      <a:pt x="5" y="38"/>
                      <a:pt x="0" y="58"/>
                      <a:pt x="0" y="58"/>
                    </a:cubicBezTo>
                    <a:cubicBezTo>
                      <a:pt x="1" y="58"/>
                      <a:pt x="1" y="58"/>
                      <a:pt x="1" y="58"/>
                    </a:cubicBezTo>
                    <a:cubicBezTo>
                      <a:pt x="1" y="58"/>
                      <a:pt x="1" y="58"/>
                      <a:pt x="1" y="58"/>
                    </a:cubicBezTo>
                    <a:cubicBezTo>
                      <a:pt x="4" y="61"/>
                      <a:pt x="4" y="61"/>
                      <a:pt x="4" y="61"/>
                    </a:cubicBezTo>
                    <a:cubicBezTo>
                      <a:pt x="4" y="61"/>
                      <a:pt x="4" y="61"/>
                      <a:pt x="4" y="61"/>
                    </a:cubicBezTo>
                    <a:cubicBezTo>
                      <a:pt x="4" y="61"/>
                      <a:pt x="23" y="51"/>
                      <a:pt x="37" y="48"/>
                    </a:cubicBezTo>
                    <a:cubicBezTo>
                      <a:pt x="39" y="48"/>
                      <a:pt x="39" y="48"/>
                      <a:pt x="39" y="48"/>
                    </a:cubicBezTo>
                    <a:cubicBezTo>
                      <a:pt x="53" y="21"/>
                      <a:pt x="53" y="21"/>
                      <a:pt x="53" y="21"/>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7230003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 Statewide PAC Goals</a:t>
            </a:r>
          </a:p>
        </p:txBody>
      </p:sp>
      <p:sp>
        <p:nvSpPr>
          <p:cNvPr id="10" name="Content Placeholder 9">
            <a:extLst>
              <a:ext uri="{FF2B5EF4-FFF2-40B4-BE49-F238E27FC236}">
                <a16:creationId xmlns:a16="http://schemas.microsoft.com/office/drawing/2014/main" id="{1C6C23E5-EEBF-A565-4490-6273A2E6360D}"/>
              </a:ext>
            </a:extLst>
          </p:cNvPr>
          <p:cNvSpPr>
            <a:spLocks noGrp="1"/>
          </p:cNvSpPr>
          <p:nvPr>
            <p:ph idx="1"/>
          </p:nvPr>
        </p:nvSpPr>
        <p:spPr/>
        <p:txBody>
          <a:bodyPr/>
          <a:lstStyle/>
          <a:p>
            <a:pPr marL="0" indent="0">
              <a:buNone/>
            </a:pPr>
            <a:endParaRPr lang="en-US" sz="7200" b="1" dirty="0">
              <a:solidFill>
                <a:srgbClr val="C00000"/>
              </a:solidFill>
            </a:endParaRPr>
          </a:p>
          <a:p>
            <a:pPr marL="0" indent="0">
              <a:buNone/>
            </a:pPr>
            <a:r>
              <a:rPr lang="en-US" sz="7200" b="1" dirty="0">
                <a:solidFill>
                  <a:srgbClr val="C00000"/>
                </a:solidFill>
              </a:rPr>
              <a:t>HEALTHPAC — </a:t>
            </a:r>
            <a:r>
              <a:rPr lang="en-US" sz="7200" b="1">
                <a:solidFill>
                  <a:srgbClr val="C00000"/>
                </a:solidFill>
              </a:rPr>
              <a:t>$165,000</a:t>
            </a:r>
            <a:endParaRPr lang="en-US" sz="7200" b="1" dirty="0">
              <a:solidFill>
                <a:srgbClr val="C00000"/>
              </a:solidFill>
            </a:endParaRPr>
          </a:p>
          <a:p>
            <a:pPr marL="0" indent="0">
              <a:buNone/>
            </a:pPr>
            <a:endParaRPr lang="en-US" dirty="0"/>
          </a:p>
          <a:p>
            <a:pPr marL="0" indent="0">
              <a:buNone/>
            </a:pPr>
            <a:r>
              <a:rPr lang="en-US" sz="4800" dirty="0"/>
              <a:t>The PAC fundraising goals for member</a:t>
            </a:r>
          </a:p>
          <a:p>
            <a:pPr marL="0" indent="0">
              <a:buNone/>
            </a:pPr>
            <a:r>
              <a:rPr lang="en-US" sz="4800" dirty="0"/>
              <a:t>hospitals are based on FTEs.</a:t>
            </a:r>
          </a:p>
        </p:txBody>
      </p:sp>
      <p:pic>
        <p:nvPicPr>
          <p:cNvPr id="8" name="Picture 7">
            <a:extLst>
              <a:ext uri="{FF2B5EF4-FFF2-40B4-BE49-F238E27FC236}">
                <a16:creationId xmlns:a16="http://schemas.microsoft.com/office/drawing/2014/main" id="{230DBB15-12ED-AFE9-0A2E-1C75D0A29334}"/>
              </a:ext>
            </a:extLst>
          </p:cNvPr>
          <p:cNvPicPr>
            <a:picLocks noChangeAspect="1"/>
          </p:cNvPicPr>
          <p:nvPr/>
        </p:nvPicPr>
        <p:blipFill>
          <a:blip r:embed="rId2"/>
          <a:srcRect/>
          <a:stretch/>
        </p:blipFill>
        <p:spPr>
          <a:xfrm>
            <a:off x="13315111" y="4275362"/>
            <a:ext cx="10078789" cy="5648748"/>
          </a:xfrm>
          <a:prstGeom prst="rect">
            <a:avLst/>
          </a:prstGeom>
        </p:spPr>
      </p:pic>
    </p:spTree>
    <p:extLst>
      <p:ext uri="{BB962C8B-B14F-4D97-AF65-F5344CB8AC3E}">
        <p14:creationId xmlns:p14="http://schemas.microsoft.com/office/powerpoint/2010/main" val="30666180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 PAC Leader</a:t>
            </a:r>
          </a:p>
        </p:txBody>
      </p:sp>
      <p:pic>
        <p:nvPicPr>
          <p:cNvPr id="6" name="Picture 5">
            <a:extLst>
              <a:ext uri="{FF2B5EF4-FFF2-40B4-BE49-F238E27FC236}">
                <a16:creationId xmlns:a16="http://schemas.microsoft.com/office/drawing/2014/main" id="{C09CB70C-D983-0F2B-F58D-22E6BD543B96}"/>
              </a:ext>
            </a:extLst>
          </p:cNvPr>
          <p:cNvPicPr>
            <a:picLocks noChangeAspect="1"/>
          </p:cNvPicPr>
          <p:nvPr/>
        </p:nvPicPr>
        <p:blipFill>
          <a:blip r:embed="rId2"/>
          <a:stretch>
            <a:fillRect/>
          </a:stretch>
        </p:blipFill>
        <p:spPr>
          <a:xfrm>
            <a:off x="7029833" y="5040467"/>
            <a:ext cx="9970542" cy="8202857"/>
          </a:xfrm>
          <a:prstGeom prst="rect">
            <a:avLst/>
          </a:prstGeom>
          <a:blipFill dpi="0" rotWithShape="1">
            <a:blip r:embed="rId3"/>
            <a:srcRect/>
            <a:tile tx="0" ty="0" sx="100000" sy="100000" flip="none" algn="tl"/>
          </a:blipFill>
        </p:spPr>
      </p:pic>
      <p:sp>
        <p:nvSpPr>
          <p:cNvPr id="3" name="Content Placeholder 2"/>
          <p:cNvSpPr>
            <a:spLocks noGrp="1"/>
          </p:cNvSpPr>
          <p:nvPr>
            <p:ph idx="1"/>
          </p:nvPr>
        </p:nvSpPr>
        <p:spPr>
          <a:xfrm>
            <a:off x="1675964" y="2855167"/>
            <a:ext cx="21025723" cy="9498759"/>
          </a:xfrm>
        </p:spPr>
        <p:txBody>
          <a:bodyPr/>
          <a:lstStyle/>
          <a:p>
            <a:pPr marL="0" indent="0">
              <a:buNone/>
            </a:pPr>
            <a:r>
              <a:rPr lang="en-US" sz="4800" dirty="0"/>
              <a:t>Hospital executives, managers, medical staff and trustees are encouraged to participate in the annual fundraising campaign. We hope you will consider being a leader through a generous contribution.</a:t>
            </a:r>
          </a:p>
          <a:p>
            <a:pPr marL="0" indent="0" algn="ctr">
              <a:lnSpc>
                <a:spcPct val="100000"/>
              </a:lnSpc>
              <a:buNone/>
            </a:pPr>
            <a:r>
              <a:rPr lang="en-US" b="1" dirty="0">
                <a:solidFill>
                  <a:srgbClr val="C00000"/>
                </a:solidFill>
              </a:rPr>
              <a:t>Suggested contribution:</a:t>
            </a:r>
          </a:p>
        </p:txBody>
      </p:sp>
    </p:spTree>
    <p:extLst>
      <p:ext uri="{BB962C8B-B14F-4D97-AF65-F5344CB8AC3E}">
        <p14:creationId xmlns:p14="http://schemas.microsoft.com/office/powerpoint/2010/main" val="3762632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on How to Meet PAC Goals</a:t>
            </a:r>
          </a:p>
        </p:txBody>
      </p:sp>
      <p:sp>
        <p:nvSpPr>
          <p:cNvPr id="3" name="Content Placeholder 2"/>
          <p:cNvSpPr>
            <a:spLocks noGrp="1"/>
          </p:cNvSpPr>
          <p:nvPr>
            <p:ph idx="1"/>
          </p:nvPr>
        </p:nvSpPr>
        <p:spPr>
          <a:xfrm>
            <a:off x="1675964" y="3357774"/>
            <a:ext cx="19923561" cy="8702676"/>
          </a:xfrm>
        </p:spPr>
        <p:txBody>
          <a:bodyPr/>
          <a:lstStyle/>
          <a:p>
            <a:pPr lvl="0"/>
            <a:r>
              <a:rPr lang="en-US" sz="4800" b="1" dirty="0"/>
              <a:t>Lead by example.</a:t>
            </a:r>
            <a:endParaRPr lang="en-US" sz="4800" dirty="0"/>
          </a:p>
          <a:p>
            <a:pPr lvl="1">
              <a:buFont typeface="Wingdings" panose="05000000000000000000" pitchFamily="2" charset="2"/>
              <a:buChar char="Ø"/>
            </a:pPr>
            <a:r>
              <a:rPr lang="en-US" sz="4400" dirty="0"/>
              <a:t>Make your personal contribution. Your support of HEALTHPAC demonstrates the importance of grassroots advocacy and the work MHA does to support its member hospitals.</a:t>
            </a:r>
          </a:p>
          <a:p>
            <a:pPr lvl="0"/>
            <a:r>
              <a:rPr lang="en-US" sz="4800" b="1" dirty="0"/>
              <a:t>Designate a campaign coordinator.</a:t>
            </a:r>
            <a:endParaRPr lang="en-US" sz="4800" dirty="0"/>
          </a:p>
          <a:p>
            <a:pPr lvl="1">
              <a:buFont typeface="Wingdings" panose="05000000000000000000" pitchFamily="2" charset="2"/>
              <a:buChar char="Ø"/>
            </a:pPr>
            <a:r>
              <a:rPr lang="en-US" sz="4400" dirty="0"/>
              <a:t>A successful campaign begins with good coordination. Designate a member of your staff to oversee the solicitation program and to be a liaison between your hospital and MHA.</a:t>
            </a:r>
          </a:p>
          <a:p>
            <a:pPr lvl="0"/>
            <a:r>
              <a:rPr lang="en-US" sz="4800" b="1" dirty="0"/>
              <a:t>Identify previous and potential donors.</a:t>
            </a:r>
            <a:endParaRPr lang="en-US" sz="4800" dirty="0"/>
          </a:p>
          <a:p>
            <a:pPr lvl="1">
              <a:buFont typeface="Wingdings" panose="05000000000000000000" pitchFamily="2" charset="2"/>
              <a:buChar char="Ø"/>
            </a:pPr>
            <a:r>
              <a:rPr lang="en-US" sz="4400" dirty="0"/>
              <a:t>All employees may contribute to HEALTHPAC.</a:t>
            </a:r>
          </a:p>
          <a:p>
            <a:pPr lvl="1">
              <a:buFont typeface="Wingdings" panose="05000000000000000000" pitchFamily="2" charset="2"/>
              <a:buChar char="Ø"/>
            </a:pPr>
            <a:r>
              <a:rPr lang="en-US" sz="4400" dirty="0"/>
              <a:t>Capitalize on the ability of your for-profit affiliates to donate to HEALTHPAC.</a:t>
            </a:r>
          </a:p>
          <a:p>
            <a:pPr lvl="1">
              <a:buFont typeface="Wingdings" panose="05000000000000000000" pitchFamily="2" charset="2"/>
              <a:buChar char="Ø"/>
            </a:pPr>
            <a:r>
              <a:rPr lang="en-US" sz="4400" dirty="0"/>
              <a:t>Vendors also may contribute to HEALTHPAC.</a:t>
            </a:r>
          </a:p>
          <a:p>
            <a:pPr lvl="1"/>
            <a:endParaRPr lang="en-US" sz="4800" dirty="0"/>
          </a:p>
          <a:p>
            <a:pPr marL="0" indent="0">
              <a:buNone/>
            </a:pPr>
            <a:endParaRPr lang="en-US" sz="4800" dirty="0"/>
          </a:p>
        </p:txBody>
      </p:sp>
    </p:spTree>
    <p:extLst>
      <p:ext uri="{BB962C8B-B14F-4D97-AF65-F5344CB8AC3E}">
        <p14:creationId xmlns:p14="http://schemas.microsoft.com/office/powerpoint/2010/main" val="14166682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a:t>
            </a:r>
          </a:p>
        </p:txBody>
      </p:sp>
      <p:sp>
        <p:nvSpPr>
          <p:cNvPr id="3" name="Content Placeholder 2"/>
          <p:cNvSpPr>
            <a:spLocks noGrp="1"/>
          </p:cNvSpPr>
          <p:nvPr>
            <p:ph idx="1"/>
          </p:nvPr>
        </p:nvSpPr>
        <p:spPr>
          <a:xfrm>
            <a:off x="1675964" y="3651250"/>
            <a:ext cx="19923561" cy="8702676"/>
          </a:xfrm>
        </p:spPr>
        <p:txBody>
          <a:bodyPr vert="horz" lIns="91440" tIns="45720" rIns="91440" bIns="45720" rtlCol="0" anchor="t">
            <a:noAutofit/>
          </a:bodyPr>
          <a:lstStyle/>
          <a:p>
            <a:pPr marL="456565" indent="-456565"/>
            <a:r>
              <a:rPr lang="en-US" sz="4800" b="1" dirty="0"/>
              <a:t>Plan solicitation activities.</a:t>
            </a:r>
            <a:endParaRPr lang="en-US" sz="4800" dirty="0"/>
          </a:p>
          <a:p>
            <a:pPr marL="456565" lvl="0" indent="-456565"/>
            <a:r>
              <a:rPr lang="en-US" sz="4800" b="1" dirty="0"/>
              <a:t>Advocate.</a:t>
            </a:r>
            <a:endParaRPr lang="en-US" sz="4800" dirty="0"/>
          </a:p>
          <a:p>
            <a:pPr marL="1370965" lvl="1" indent="-456565">
              <a:buFont typeface="Wingdings" panose="05000000000000000000" pitchFamily="2" charset="2"/>
              <a:buChar char="Ø"/>
            </a:pPr>
            <a:r>
              <a:rPr lang="en-US" sz="4400" dirty="0">
                <a:latin typeface="Arial"/>
                <a:cs typeface="Arial"/>
              </a:rPr>
              <a:t>Use facts and success stories that will appeal to your audience. Many employees may not understand how the PAC relates to their work. Explain why hospitals and health systems need to be heard in the General Assembly. Our PAC supports elected officials who support the health care industry and help combat special interest groups with opposing agendas.</a:t>
            </a:r>
          </a:p>
          <a:p>
            <a:pPr marL="456565" lvl="0" indent="-456565"/>
            <a:r>
              <a:rPr lang="en-US" sz="4800" b="1" dirty="0"/>
              <a:t>Recognize contributors.</a:t>
            </a:r>
            <a:endParaRPr lang="en-US" sz="4800" dirty="0"/>
          </a:p>
          <a:p>
            <a:pPr marL="1370965" lvl="1" indent="-456565">
              <a:buFont typeface="Wingdings" panose="05000000000000000000" pitchFamily="2" charset="2"/>
              <a:buChar char="Ø"/>
            </a:pPr>
            <a:r>
              <a:rPr lang="en-US" sz="4400" dirty="0"/>
              <a:t>Encourage participation.</a:t>
            </a:r>
          </a:p>
          <a:p>
            <a:pPr marL="1370965" lvl="1" indent="-456565">
              <a:buFont typeface="Wingdings" panose="05000000000000000000" pitchFamily="2" charset="2"/>
              <a:buChar char="Ø"/>
            </a:pPr>
            <a:r>
              <a:rPr lang="en-US" sz="4400" dirty="0"/>
              <a:t>Send thank you cards to all contributors.</a:t>
            </a:r>
          </a:p>
          <a:p>
            <a:pPr marL="456565" indent="-456565"/>
            <a:endParaRPr lang="en-US" sz="4800" dirty="0"/>
          </a:p>
        </p:txBody>
      </p:sp>
    </p:spTree>
    <p:extLst>
      <p:ext uri="{BB962C8B-B14F-4D97-AF65-F5344CB8AC3E}">
        <p14:creationId xmlns:p14="http://schemas.microsoft.com/office/powerpoint/2010/main" val="33196661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7FB87-45EF-40F7-AA0E-615B5E58C732}"/>
              </a:ext>
            </a:extLst>
          </p:cNvPr>
          <p:cNvSpPr>
            <a:spLocks noGrp="1"/>
          </p:cNvSpPr>
          <p:nvPr>
            <p:ph type="title"/>
          </p:nvPr>
        </p:nvSpPr>
        <p:spPr/>
        <p:txBody>
          <a:bodyPr/>
          <a:lstStyle/>
          <a:p>
            <a:r>
              <a:rPr lang="en-US" dirty="0"/>
              <a:t>Tips</a:t>
            </a:r>
          </a:p>
        </p:txBody>
      </p:sp>
      <p:sp>
        <p:nvSpPr>
          <p:cNvPr id="5" name="Content Placeholder 4">
            <a:extLst>
              <a:ext uri="{FF2B5EF4-FFF2-40B4-BE49-F238E27FC236}">
                <a16:creationId xmlns:a16="http://schemas.microsoft.com/office/drawing/2014/main" id="{5D265A7B-E204-40D2-BC12-36B108192742}"/>
              </a:ext>
            </a:extLst>
          </p:cNvPr>
          <p:cNvSpPr>
            <a:spLocks noGrp="1"/>
          </p:cNvSpPr>
          <p:nvPr>
            <p:ph idx="1"/>
          </p:nvPr>
        </p:nvSpPr>
        <p:spPr>
          <a:xfrm>
            <a:off x="1675965" y="3381377"/>
            <a:ext cx="18639618" cy="8702676"/>
          </a:xfrm>
        </p:spPr>
        <p:txBody>
          <a:bodyPr numCol="1">
            <a:noAutofit/>
          </a:bodyPr>
          <a:lstStyle/>
          <a:p>
            <a:pPr marL="0" indent="0">
              <a:lnSpc>
                <a:spcPct val="100000"/>
              </a:lnSpc>
              <a:spcBef>
                <a:spcPts val="3000"/>
              </a:spcBef>
              <a:buNone/>
            </a:pPr>
            <a:r>
              <a:rPr lang="en-US" sz="4000" dirty="0"/>
              <a:t>The hospital CEO and other leadership may participate in MHA’s HEALTHPAC fundraising drive and activities in the following ways.</a:t>
            </a:r>
          </a:p>
          <a:p>
            <a:pPr>
              <a:lnSpc>
                <a:spcPct val="100000"/>
              </a:lnSpc>
              <a:spcBef>
                <a:spcPts val="3000"/>
              </a:spcBef>
              <a:buClr>
                <a:schemeClr val="tx1"/>
              </a:buClr>
              <a:buSzPct val="150000"/>
              <a:buFont typeface="Wingdings" panose="05000000000000000000" pitchFamily="2" charset="2"/>
              <a:buChar char="Ø"/>
            </a:pPr>
            <a:r>
              <a:rPr lang="en-US" sz="4000" dirty="0"/>
              <a:t>Make personal contributions.</a:t>
            </a:r>
          </a:p>
          <a:p>
            <a:pPr>
              <a:lnSpc>
                <a:spcPct val="100000"/>
              </a:lnSpc>
              <a:spcBef>
                <a:spcPts val="3000"/>
              </a:spcBef>
              <a:buClr>
                <a:schemeClr val="tx1"/>
              </a:buClr>
              <a:buSzPct val="150000"/>
              <a:buFont typeface="Wingdings" panose="05000000000000000000" pitchFamily="2" charset="2"/>
              <a:buChar char="Ø"/>
            </a:pPr>
            <a:r>
              <a:rPr lang="en-US" sz="4000" dirty="0"/>
              <a:t>Inform the hospital board of directors, medical staff and all other employees during nonbusiness hours, using personal phone or email, that HEALTHPAC is worthy of their support. Solicitation materials may be distributed at this time.</a:t>
            </a:r>
          </a:p>
          <a:p>
            <a:pPr>
              <a:lnSpc>
                <a:spcPct val="100000"/>
              </a:lnSpc>
              <a:spcBef>
                <a:spcPts val="3000"/>
              </a:spcBef>
              <a:buClr>
                <a:schemeClr val="tx1"/>
              </a:buClr>
              <a:buSzPct val="150000"/>
              <a:buFont typeface="Wingdings" panose="05000000000000000000" pitchFamily="2" charset="2"/>
              <a:buChar char="Ø"/>
            </a:pPr>
            <a:r>
              <a:rPr lang="en-US" sz="4000" dirty="0"/>
              <a:t>Attend PAC-sponsored activities and events during personal time.</a:t>
            </a:r>
          </a:p>
          <a:p>
            <a:pPr>
              <a:lnSpc>
                <a:spcPct val="100000"/>
              </a:lnSpc>
              <a:spcBef>
                <a:spcPts val="3000"/>
              </a:spcBef>
              <a:buClr>
                <a:schemeClr val="tx1"/>
              </a:buClr>
              <a:buSzPct val="150000"/>
              <a:buFont typeface="Wingdings" panose="05000000000000000000" pitchFamily="2" charset="2"/>
              <a:buChar char="Ø"/>
            </a:pPr>
            <a:r>
              <a:rPr lang="en-US" sz="4000" dirty="0"/>
              <a:t>Do not make PAC participation part of an individual’s job responsibilities, and do not suggest that PAC contributions are tied to performance evaluations or responsibilities. PAC participation, either as a coordinator or a donor, is completely voluntary. </a:t>
            </a:r>
          </a:p>
        </p:txBody>
      </p:sp>
    </p:spTree>
    <p:extLst>
      <p:ext uri="{BB962C8B-B14F-4D97-AF65-F5344CB8AC3E}">
        <p14:creationId xmlns:p14="http://schemas.microsoft.com/office/powerpoint/2010/main" val="8652084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E7FB87-45EF-40F7-AA0E-615B5E58C732}"/>
              </a:ext>
            </a:extLst>
          </p:cNvPr>
          <p:cNvSpPr>
            <a:spLocks noGrp="1"/>
          </p:cNvSpPr>
          <p:nvPr>
            <p:ph type="title"/>
          </p:nvPr>
        </p:nvSpPr>
        <p:spPr/>
        <p:txBody>
          <a:bodyPr/>
          <a:lstStyle/>
          <a:p>
            <a:r>
              <a:rPr lang="en-US" dirty="0"/>
              <a:t>Compliance Matters</a:t>
            </a:r>
          </a:p>
        </p:txBody>
      </p:sp>
      <p:sp>
        <p:nvSpPr>
          <p:cNvPr id="5" name="Content Placeholder 4">
            <a:extLst>
              <a:ext uri="{FF2B5EF4-FFF2-40B4-BE49-F238E27FC236}">
                <a16:creationId xmlns:a16="http://schemas.microsoft.com/office/drawing/2014/main" id="{5D265A7B-E204-40D2-BC12-36B108192742}"/>
              </a:ext>
            </a:extLst>
          </p:cNvPr>
          <p:cNvSpPr>
            <a:spLocks noGrp="1"/>
          </p:cNvSpPr>
          <p:nvPr>
            <p:ph idx="1"/>
          </p:nvPr>
        </p:nvSpPr>
        <p:spPr>
          <a:xfrm>
            <a:off x="1945178" y="3381377"/>
            <a:ext cx="21076081" cy="9604372"/>
          </a:xfrm>
        </p:spPr>
        <p:txBody>
          <a:bodyPr numCol="1" spcCol="914400">
            <a:noAutofit/>
          </a:bodyPr>
          <a:lstStyle/>
          <a:p>
            <a:pPr lvl="0"/>
            <a:r>
              <a:rPr lang="en-US" sz="4800" b="1" dirty="0"/>
              <a:t>For nonprofit and public hospitals</a:t>
            </a:r>
            <a:endParaRPr lang="en-US" sz="4800" dirty="0"/>
          </a:p>
          <a:p>
            <a:pPr lvl="1">
              <a:buFont typeface="Wingdings" panose="05000000000000000000" pitchFamily="2" charset="2"/>
              <a:buChar char="Ø"/>
            </a:pPr>
            <a:r>
              <a:rPr lang="en-US" sz="4400" dirty="0"/>
              <a:t>Refrain from using hospital resources and facilities to solicit contributions.</a:t>
            </a:r>
          </a:p>
          <a:p>
            <a:pPr lvl="1">
              <a:buFont typeface="Wingdings" panose="05000000000000000000" pitchFamily="2" charset="2"/>
              <a:buChar char="Ø"/>
            </a:pPr>
            <a:r>
              <a:rPr lang="en-US" sz="4400" dirty="0"/>
              <a:t>Do not make HEALTHPAC solicitations an agenda item for official staff meetings or other hospital functions.</a:t>
            </a:r>
          </a:p>
          <a:p>
            <a:pPr lvl="1">
              <a:buFont typeface="Wingdings" panose="05000000000000000000" pitchFamily="2" charset="2"/>
              <a:buChar char="Ø"/>
            </a:pPr>
            <a:r>
              <a:rPr lang="en-US" sz="4400" dirty="0"/>
              <a:t>Keep the lines clear between actions taken as a nonprofit hospital leader and HEALTHPAC activities. They must be separate.</a:t>
            </a:r>
          </a:p>
        </p:txBody>
      </p:sp>
    </p:spTree>
    <p:extLst>
      <p:ext uri="{BB962C8B-B14F-4D97-AF65-F5344CB8AC3E}">
        <p14:creationId xmlns:p14="http://schemas.microsoft.com/office/powerpoint/2010/main" val="19789023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1B6FA133-C831-2A4B-A5BC-FB161FF86266}"/>
              </a:ext>
            </a:extLst>
          </p:cNvPr>
          <p:cNvSpPr txBox="1">
            <a:spLocks noChangeArrowheads="1"/>
          </p:cNvSpPr>
          <p:nvPr/>
        </p:nvSpPr>
        <p:spPr bwMode="auto">
          <a:xfrm>
            <a:off x="8045116" y="2030721"/>
            <a:ext cx="13554409" cy="1189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Dear [NAME]:</a:t>
            </a:r>
            <a:endParaRPr lang="en-US" altLang="en-US" sz="2800" dirty="0">
              <a:solidFill>
                <a:schemeClr val="tx1">
                  <a:lumMod val="50000"/>
                </a:schemeClr>
              </a:solidFill>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Calibri" panose="020F0502020204030204" pitchFamily="34" charset="0"/>
                <a:cs typeface="Times New Roman" panose="02020603050405020304" pitchFamily="18" charset="0"/>
              </a:rPr>
              <a:t>I am writing to ask you to join me in supporting HEALTHPAC (Missouri Hospital Association’s political action committee). HEALTHPAC is used</a:t>
            </a:r>
            <a:r>
              <a:rPr lang="en-US" altLang="en-US" sz="2800" dirty="0">
                <a:solidFill>
                  <a:schemeClr val="tx1">
                    <a:lumMod val="50000"/>
                  </a:schemeClr>
                </a:solidFill>
                <a:ea typeface="Calibri" panose="020F0502020204030204" pitchFamily="34" charset="0"/>
                <a:cs typeface="MyriaMM"/>
              </a:rPr>
              <a:t> to help elect candidates who understand the vital role hospitals play in the state as part of the health care system and the positive impact hospitals have on the economy and the health of their communities. </a:t>
            </a:r>
            <a:endParaRPr lang="en-US" altLang="en-US" sz="2800" dirty="0">
              <a:solidFill>
                <a:schemeClr val="tx1">
                  <a:lumMod val="50000"/>
                </a:schemeClr>
              </a:solidFill>
              <a:ea typeface="Calibri" panose="020F0502020204030204" pitchFamily="34" charset="0"/>
              <a:cs typeface="Times New Roman" panose="02020603050405020304" pitchFamily="18" charset="0"/>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[HOSPITAL NAME] has a 2025 HEALTH</a:t>
            </a:r>
            <a:r>
              <a:rPr lang="en-US" altLang="en-US" sz="2800" dirty="0">
                <a:solidFill>
                  <a:schemeClr val="tx1">
                    <a:lumMod val="50000"/>
                  </a:schemeClr>
                </a:solidFill>
                <a:ea typeface="Calibri" panose="020F0502020204030204" pitchFamily="34" charset="0"/>
                <a:cs typeface="MyriaMM"/>
              </a:rPr>
              <a:t>PAC</a:t>
            </a:r>
            <a:r>
              <a:rPr lang="en-US" altLang="en-US" sz="2800" dirty="0">
                <a:solidFill>
                  <a:schemeClr val="tx1">
                    <a:lumMod val="50000"/>
                  </a:schemeClr>
                </a:solidFill>
                <a:ea typeface="Times New Roman" panose="02020603050405020304" pitchFamily="18" charset="0"/>
              </a:rPr>
              <a:t> goal of [AMOUNT], which we would like to meet by [GOAL DATE]. </a:t>
            </a:r>
            <a:r>
              <a:rPr lang="en-US" altLang="en-US" sz="2800" b="1" dirty="0">
                <a:solidFill>
                  <a:schemeClr val="tx1">
                    <a:lumMod val="50000"/>
                  </a:schemeClr>
                </a:solidFill>
                <a:ea typeface="Times New Roman" panose="02020603050405020304" pitchFamily="18" charset="0"/>
              </a:rPr>
              <a:t>As health care leaders, we can play a critical role in supporting hospitals and health systems by contributing. </a:t>
            </a:r>
            <a:r>
              <a:rPr lang="en-US" altLang="en-US" sz="2800" dirty="0">
                <a:solidFill>
                  <a:schemeClr val="tx1">
                    <a:lumMod val="50000"/>
                  </a:schemeClr>
                </a:solidFill>
                <a:ea typeface="Times New Roman" panose="02020603050405020304" pitchFamily="18" charset="0"/>
              </a:rPr>
              <a:t>To help our effort, I have already contributed to [</a:t>
            </a:r>
            <a:r>
              <a:rPr lang="en-US" altLang="en-US" sz="2800" dirty="0">
                <a:solidFill>
                  <a:schemeClr val="tx1">
                    <a:lumMod val="50000"/>
                  </a:schemeClr>
                </a:solidFill>
                <a:ea typeface="Calibri" panose="020F0502020204030204" pitchFamily="34" charset="0"/>
                <a:cs typeface="Times New Roman" panose="02020603050405020304" pitchFamily="18" charset="0"/>
              </a:rPr>
              <a:t>XX]</a:t>
            </a:r>
            <a:r>
              <a:rPr lang="en-US" altLang="en-US" sz="2800" dirty="0">
                <a:solidFill>
                  <a:schemeClr val="tx1">
                    <a:lumMod val="50000"/>
                  </a:schemeClr>
                </a:solidFill>
                <a:ea typeface="Calibri" panose="020F0502020204030204" pitchFamily="34" charset="0"/>
                <a:cs typeface="MyriaMM"/>
              </a:rPr>
              <a:t>PAC</a:t>
            </a:r>
            <a:r>
              <a:rPr lang="en-US" altLang="en-US" sz="2800" dirty="0">
                <a:solidFill>
                  <a:schemeClr val="tx1">
                    <a:lumMod val="50000"/>
                  </a:schemeClr>
                </a:solidFill>
                <a:ea typeface="Times New Roman" panose="02020603050405020304" pitchFamily="18" charset="0"/>
              </a:rPr>
              <a:t>. Suggested contributions are 1/10 of 1% of your annual salary (e.g., $100,000 annual salary = $100 contribution).</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Please take a moment to fill out the enclosed </a:t>
            </a:r>
            <a:r>
              <a:rPr lang="en-US" altLang="en-US" sz="2800" dirty="0">
                <a:solidFill>
                  <a:schemeClr val="tx1">
                    <a:lumMod val="50000"/>
                  </a:schemeClr>
                </a:solidFill>
                <a:ea typeface="Calibri" panose="020F0502020204030204" pitchFamily="34" charset="0"/>
                <a:cs typeface="MyriaMM"/>
              </a:rPr>
              <a:t>PAC </a:t>
            </a:r>
            <a:r>
              <a:rPr lang="en-US" altLang="en-US" sz="2800" dirty="0">
                <a:solidFill>
                  <a:schemeClr val="tx1">
                    <a:lumMod val="50000"/>
                  </a:schemeClr>
                </a:solidFill>
                <a:ea typeface="Calibri" panose="020F0502020204030204" pitchFamily="34" charset="0"/>
              </a:rPr>
              <a:t>contribution</a:t>
            </a:r>
            <a:r>
              <a:rPr lang="en-US" altLang="en-US" sz="2800" dirty="0">
                <a:solidFill>
                  <a:schemeClr val="tx1">
                    <a:lumMod val="50000"/>
                  </a:schemeClr>
                </a:solidFill>
                <a:ea typeface="Times New Roman" panose="02020603050405020304" pitchFamily="18" charset="0"/>
              </a:rPr>
              <a:t> form and mail it to MHA as indicated (or deliver it to [NAME] at the hospital). If you prefer, you may contribute online at https://www.mhanet.com/HEALTHPAC/. </a:t>
            </a:r>
            <a:endParaRPr lang="en-US" altLang="en-US" sz="2800" dirty="0">
              <a:solidFill>
                <a:schemeClr val="tx1">
                  <a:lumMod val="50000"/>
                </a:schemeClr>
              </a:solidFill>
            </a:endParaRP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Thank you for your support of this year’s </a:t>
            </a:r>
            <a:r>
              <a:rPr lang="en-US" altLang="en-US" sz="2800" dirty="0">
                <a:solidFill>
                  <a:schemeClr val="tx1">
                    <a:lumMod val="50000"/>
                  </a:schemeClr>
                </a:solidFill>
                <a:ea typeface="Calibri" panose="020F0502020204030204" pitchFamily="34" charset="0"/>
                <a:cs typeface="MyriaMM"/>
              </a:rPr>
              <a:t>PAC</a:t>
            </a:r>
            <a:r>
              <a:rPr lang="en-US" altLang="en-US" sz="2800" dirty="0">
                <a:solidFill>
                  <a:schemeClr val="tx1">
                    <a:lumMod val="50000"/>
                  </a:schemeClr>
                </a:solidFill>
                <a:ea typeface="Times New Roman" panose="02020603050405020304" pitchFamily="18" charset="0"/>
              </a:rPr>
              <a:t> campaign. </a:t>
            </a:r>
            <a:endParaRPr lang="en-US" altLang="en-US" sz="2800" dirty="0">
              <a:solidFill>
                <a:schemeClr val="tx1">
                  <a:lumMod val="50000"/>
                </a:schemeClr>
              </a:solidFill>
            </a:endParaRPr>
          </a:p>
          <a:p>
            <a:pPr marL="0" indent="0" eaLnBrk="0" fontAlgn="base" hangingPunct="0">
              <a:lnSpc>
                <a:spcPct val="100000"/>
              </a:lnSpc>
              <a:spcBef>
                <a:spcPct val="0"/>
              </a:spcBef>
              <a:buNone/>
            </a:pPr>
            <a:r>
              <a:rPr lang="en-US" altLang="en-US" sz="2800" dirty="0">
                <a:solidFill>
                  <a:schemeClr val="tx1">
                    <a:lumMod val="50000"/>
                  </a:schemeClr>
                </a:solidFill>
                <a:ea typeface="Times New Roman" panose="02020603050405020304" pitchFamily="18" charset="0"/>
              </a:rPr>
              <a:t>[NAME]</a:t>
            </a:r>
            <a:endParaRPr lang="en-US" altLang="en-US" sz="2800" dirty="0">
              <a:solidFill>
                <a:schemeClr val="tx1">
                  <a:lumMod val="50000"/>
                </a:schemeClr>
              </a:solidFill>
            </a:endParaRPr>
          </a:p>
          <a:p>
            <a:pPr marL="0" indent="0" eaLnBrk="0" fontAlgn="base" hangingPunct="0">
              <a:lnSpc>
                <a:spcPct val="100000"/>
              </a:lnSpc>
              <a:spcBef>
                <a:spcPct val="0"/>
              </a:spcBef>
              <a:buNone/>
            </a:pPr>
            <a:r>
              <a:rPr lang="en-US" altLang="en-US" sz="2800" dirty="0">
                <a:solidFill>
                  <a:schemeClr val="tx1">
                    <a:lumMod val="50000"/>
                  </a:schemeClr>
                </a:solidFill>
                <a:ea typeface="Times New Roman" panose="02020603050405020304" pitchFamily="18" charset="0"/>
              </a:rPr>
              <a:t>Chief Executive Officer				</a:t>
            </a:r>
            <a:endParaRPr lang="en-US" altLang="en-US" sz="2800" dirty="0">
              <a:solidFill>
                <a:schemeClr val="tx1">
                  <a:lumMod val="50000"/>
                </a:schemeClr>
              </a:solidFill>
            </a:endParaRPr>
          </a:p>
          <a:p>
            <a:pPr marL="0" indent="0" eaLnBrk="0" fontAlgn="base" hangingPunct="0">
              <a:lnSpc>
                <a:spcPct val="100000"/>
              </a:lnSpc>
              <a:spcBef>
                <a:spcPct val="0"/>
              </a:spcBef>
              <a:buNone/>
            </a:pPr>
            <a:r>
              <a:rPr lang="en-US" altLang="en-US" sz="2800" dirty="0">
                <a:solidFill>
                  <a:schemeClr val="tx1">
                    <a:lumMod val="50000"/>
                  </a:schemeClr>
                </a:solidFill>
                <a:ea typeface="Times New Roman" panose="02020603050405020304" pitchFamily="18" charset="0"/>
              </a:rPr>
              <a:t>[HOSPITAL NAME]</a:t>
            </a:r>
            <a:endParaRPr lang="en-US" altLang="en-US" sz="2800" dirty="0">
              <a:solidFill>
                <a:schemeClr val="tx1">
                  <a:lumMod val="50000"/>
                </a:schemeClr>
              </a:solidFill>
            </a:endParaRPr>
          </a:p>
        </p:txBody>
      </p:sp>
      <p:sp>
        <p:nvSpPr>
          <p:cNvPr id="17" name="Rectangle 16">
            <a:extLst>
              <a:ext uri="{FF2B5EF4-FFF2-40B4-BE49-F238E27FC236}">
                <a16:creationId xmlns:a16="http://schemas.microsoft.com/office/drawing/2014/main" id="{8710F5BD-F541-1F4F-83A5-7F803276E392}"/>
              </a:ext>
            </a:extLst>
          </p:cNvPr>
          <p:cNvSpPr/>
          <p:nvPr/>
        </p:nvSpPr>
        <p:spPr>
          <a:xfrm>
            <a:off x="0" y="0"/>
            <a:ext cx="6954253" cy="1371600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2E26362B-1840-9C4B-B45F-657804537E6E}"/>
              </a:ext>
            </a:extLst>
          </p:cNvPr>
          <p:cNvSpPr txBox="1">
            <a:spLocks/>
          </p:cNvSpPr>
          <p:nvPr/>
        </p:nvSpPr>
        <p:spPr>
          <a:xfrm>
            <a:off x="0" y="4999012"/>
            <a:ext cx="6954253" cy="3717976"/>
          </a:xfrm>
          <a:prstGeom prst="rect">
            <a:avLst/>
          </a:prstGeom>
        </p:spPr>
        <p:txBody>
          <a:bodyPr vert="horz" lIns="91440" tIns="45720" rIns="91440" bIns="45720" rtlCol="0" anchor="t" anchorCtr="0">
            <a:noAutofit/>
          </a:bodyPr>
          <a:lstStyle>
            <a:lvl1pPr algn="l" defTabSz="1828343" rtl="0" eaLnBrk="1" latinLnBrk="0" hangingPunct="1">
              <a:lnSpc>
                <a:spcPct val="90000"/>
              </a:lnSpc>
              <a:spcBef>
                <a:spcPct val="0"/>
              </a:spcBef>
              <a:buNone/>
              <a:defRPr sz="8798" b="1" i="0" kern="1200">
                <a:solidFill>
                  <a:schemeClr val="accent1"/>
                </a:solidFill>
                <a:latin typeface="Arial" panose="020B0604020202020204" pitchFamily="34" charset="0"/>
                <a:ea typeface="+mj-ea"/>
                <a:cs typeface="Arial" panose="020B0604020202020204" pitchFamily="34" charset="0"/>
              </a:defRPr>
            </a:lvl1pPr>
          </a:lstStyle>
          <a:p>
            <a:pPr algn="ctr"/>
            <a:r>
              <a:rPr lang="en-US" sz="3600" dirty="0">
                <a:solidFill>
                  <a:schemeClr val="bg1"/>
                </a:solidFill>
              </a:rPr>
              <a:t>SAMPLE</a:t>
            </a:r>
            <a:r>
              <a:rPr lang="en-US" dirty="0">
                <a:solidFill>
                  <a:schemeClr val="bg1"/>
                </a:solidFill>
              </a:rPr>
              <a:t> </a:t>
            </a:r>
            <a:br>
              <a:rPr lang="en-US" dirty="0">
                <a:solidFill>
                  <a:schemeClr val="bg1"/>
                </a:solidFill>
              </a:rPr>
            </a:br>
            <a:r>
              <a:rPr lang="en-US" sz="7200" b="0" dirty="0">
                <a:solidFill>
                  <a:schemeClr val="bg1"/>
                </a:solidFill>
              </a:rPr>
              <a:t>CEO </a:t>
            </a:r>
            <a:br>
              <a:rPr lang="en-US" sz="7200" b="0" dirty="0">
                <a:solidFill>
                  <a:schemeClr val="bg1"/>
                </a:solidFill>
              </a:rPr>
            </a:br>
            <a:r>
              <a:rPr lang="en-US" sz="7200" b="0" dirty="0">
                <a:solidFill>
                  <a:schemeClr val="bg1"/>
                </a:solidFill>
              </a:rPr>
              <a:t>Letter</a:t>
            </a:r>
          </a:p>
        </p:txBody>
      </p:sp>
      <p:grpSp>
        <p:nvGrpSpPr>
          <p:cNvPr id="4" name="Group 3">
            <a:extLst>
              <a:ext uri="{FF2B5EF4-FFF2-40B4-BE49-F238E27FC236}">
                <a16:creationId xmlns:a16="http://schemas.microsoft.com/office/drawing/2014/main" id="{5517BF7B-DF7D-4349-AC92-FA1EDA5C5D6B}"/>
              </a:ext>
            </a:extLst>
          </p:cNvPr>
          <p:cNvGrpSpPr/>
          <p:nvPr/>
        </p:nvGrpSpPr>
        <p:grpSpPr>
          <a:xfrm>
            <a:off x="2616686" y="1440873"/>
            <a:ext cx="1720880" cy="1720880"/>
            <a:chOff x="2616686" y="1440873"/>
            <a:chExt cx="1720880" cy="1720880"/>
          </a:xfrm>
        </p:grpSpPr>
        <p:sp>
          <p:nvSpPr>
            <p:cNvPr id="20" name="Rounded Rectangle 19">
              <a:extLst>
                <a:ext uri="{FF2B5EF4-FFF2-40B4-BE49-F238E27FC236}">
                  <a16:creationId xmlns:a16="http://schemas.microsoft.com/office/drawing/2014/main" id="{BE6BC27F-A278-584D-9D5A-0A812D406A3E}"/>
                </a:ext>
              </a:extLst>
            </p:cNvPr>
            <p:cNvSpPr/>
            <p:nvPr/>
          </p:nvSpPr>
          <p:spPr>
            <a:xfrm>
              <a:off x="2616686" y="1440873"/>
              <a:ext cx="1720880" cy="1720880"/>
            </a:xfrm>
            <a:prstGeom prst="roundRect">
              <a:avLst/>
            </a:prstGeom>
            <a:solidFill>
              <a:srgbClr val="003C7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A3ADE61-19FD-234D-AE8B-EF70A9AEFE0F}"/>
                </a:ext>
              </a:extLst>
            </p:cNvPr>
            <p:cNvGrpSpPr/>
            <p:nvPr/>
          </p:nvGrpSpPr>
          <p:grpSpPr>
            <a:xfrm>
              <a:off x="3091825" y="1832288"/>
              <a:ext cx="769998" cy="910912"/>
              <a:chOff x="5038725" y="3856038"/>
              <a:chExt cx="242888" cy="287338"/>
            </a:xfrm>
            <a:solidFill>
              <a:srgbClr val="FFFFFF"/>
            </a:solidFill>
          </p:grpSpPr>
          <p:sp>
            <p:nvSpPr>
              <p:cNvPr id="27" name="Freeform 158">
                <a:extLst>
                  <a:ext uri="{FF2B5EF4-FFF2-40B4-BE49-F238E27FC236}">
                    <a16:creationId xmlns:a16="http://schemas.microsoft.com/office/drawing/2014/main" id="{6B523FBC-035D-D446-A3B0-7F2755477A8C}"/>
                  </a:ext>
                </a:extLst>
              </p:cNvPr>
              <p:cNvSpPr>
                <a:spLocks/>
              </p:cNvSpPr>
              <p:nvPr/>
            </p:nvSpPr>
            <p:spPr bwMode="auto">
              <a:xfrm>
                <a:off x="5092700" y="4125913"/>
                <a:ext cx="163513" cy="17463"/>
              </a:xfrm>
              <a:custGeom>
                <a:avLst/>
                <a:gdLst>
                  <a:gd name="T0" fmla="*/ 45 w 45"/>
                  <a:gd name="T1" fmla="*/ 0 h 5"/>
                  <a:gd name="T2" fmla="*/ 11 w 45"/>
                  <a:gd name="T3" fmla="*/ 0 h 5"/>
                  <a:gd name="T4" fmla="*/ 0 w 45"/>
                  <a:gd name="T5" fmla="*/ 5 h 5"/>
                  <a:gd name="T6" fmla="*/ 45 w 45"/>
                  <a:gd name="T7" fmla="*/ 5 h 5"/>
                  <a:gd name="T8" fmla="*/ 45 w 45"/>
                  <a:gd name="T9" fmla="*/ 0 h 5"/>
                </a:gdLst>
                <a:ahLst/>
                <a:cxnLst>
                  <a:cxn ang="0">
                    <a:pos x="T0" y="T1"/>
                  </a:cxn>
                  <a:cxn ang="0">
                    <a:pos x="T2" y="T3"/>
                  </a:cxn>
                  <a:cxn ang="0">
                    <a:pos x="T4" y="T5"/>
                  </a:cxn>
                  <a:cxn ang="0">
                    <a:pos x="T6" y="T7"/>
                  </a:cxn>
                  <a:cxn ang="0">
                    <a:pos x="T8" y="T9"/>
                  </a:cxn>
                </a:cxnLst>
                <a:rect l="0" t="0" r="r" b="b"/>
                <a:pathLst>
                  <a:path w="45" h="5">
                    <a:moveTo>
                      <a:pt x="45" y="0"/>
                    </a:moveTo>
                    <a:cubicBezTo>
                      <a:pt x="11" y="0"/>
                      <a:pt x="11" y="0"/>
                      <a:pt x="11" y="0"/>
                    </a:cubicBezTo>
                    <a:cubicBezTo>
                      <a:pt x="7" y="2"/>
                      <a:pt x="3" y="3"/>
                      <a:pt x="0" y="5"/>
                    </a:cubicBezTo>
                    <a:cubicBezTo>
                      <a:pt x="45" y="5"/>
                      <a:pt x="45" y="5"/>
                      <a:pt x="45" y="5"/>
                    </a:cubicBezTo>
                    <a:lnTo>
                      <a:pt x="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9">
                <a:extLst>
                  <a:ext uri="{FF2B5EF4-FFF2-40B4-BE49-F238E27FC236}">
                    <a16:creationId xmlns:a16="http://schemas.microsoft.com/office/drawing/2014/main" id="{953E1856-C7B5-C046-A870-8DA5D62A5640}"/>
                  </a:ext>
                </a:extLst>
              </p:cNvPr>
              <p:cNvSpPr>
                <a:spLocks/>
              </p:cNvSpPr>
              <p:nvPr/>
            </p:nvSpPr>
            <p:spPr bwMode="auto">
              <a:xfrm>
                <a:off x="5118100" y="3856038"/>
                <a:ext cx="163513" cy="134938"/>
              </a:xfrm>
              <a:custGeom>
                <a:avLst/>
                <a:gdLst>
                  <a:gd name="T0" fmla="*/ 83 w 103"/>
                  <a:gd name="T1" fmla="*/ 71 h 85"/>
                  <a:gd name="T2" fmla="*/ 16 w 103"/>
                  <a:gd name="T3" fmla="*/ 23 h 85"/>
                  <a:gd name="T4" fmla="*/ 28 w 103"/>
                  <a:gd name="T5" fmla="*/ 5 h 85"/>
                  <a:gd name="T6" fmla="*/ 19 w 103"/>
                  <a:gd name="T7" fmla="*/ 0 h 85"/>
                  <a:gd name="T8" fmla="*/ 0 w 103"/>
                  <a:gd name="T9" fmla="*/ 25 h 85"/>
                  <a:gd name="T10" fmla="*/ 85 w 103"/>
                  <a:gd name="T11" fmla="*/ 85 h 85"/>
                  <a:gd name="T12" fmla="*/ 103 w 103"/>
                  <a:gd name="T13" fmla="*/ 60 h 85"/>
                  <a:gd name="T14" fmla="*/ 94 w 103"/>
                  <a:gd name="T15" fmla="*/ 53 h 85"/>
                  <a:gd name="T16" fmla="*/ 83 w 10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5">
                    <a:moveTo>
                      <a:pt x="83" y="71"/>
                    </a:moveTo>
                    <a:lnTo>
                      <a:pt x="16" y="23"/>
                    </a:lnTo>
                    <a:lnTo>
                      <a:pt x="28" y="5"/>
                    </a:lnTo>
                    <a:lnTo>
                      <a:pt x="19" y="0"/>
                    </a:lnTo>
                    <a:lnTo>
                      <a:pt x="0" y="25"/>
                    </a:lnTo>
                    <a:lnTo>
                      <a:pt x="85" y="85"/>
                    </a:lnTo>
                    <a:lnTo>
                      <a:pt x="103" y="60"/>
                    </a:lnTo>
                    <a:lnTo>
                      <a:pt x="94" y="53"/>
                    </a:lnTo>
                    <a:lnTo>
                      <a:pt x="83"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0">
                <a:extLst>
                  <a:ext uri="{FF2B5EF4-FFF2-40B4-BE49-F238E27FC236}">
                    <a16:creationId xmlns:a16="http://schemas.microsoft.com/office/drawing/2014/main" id="{7A1F9E66-7327-F049-B2BB-DF6D6D965FE9}"/>
                  </a:ext>
                </a:extLst>
              </p:cNvPr>
              <p:cNvSpPr>
                <a:spLocks/>
              </p:cNvSpPr>
              <p:nvPr/>
            </p:nvSpPr>
            <p:spPr bwMode="auto">
              <a:xfrm>
                <a:off x="5038725" y="3921126"/>
                <a:ext cx="192088" cy="222250"/>
              </a:xfrm>
              <a:custGeom>
                <a:avLst/>
                <a:gdLst>
                  <a:gd name="T0" fmla="*/ 49 w 53"/>
                  <a:gd name="T1" fmla="*/ 18 h 61"/>
                  <a:gd name="T2" fmla="*/ 35 w 53"/>
                  <a:gd name="T3" fmla="*/ 44 h 61"/>
                  <a:gd name="T4" fmla="*/ 10 w 53"/>
                  <a:gd name="T5" fmla="*/ 53 h 61"/>
                  <a:gd name="T6" fmla="*/ 23 w 53"/>
                  <a:gd name="T7" fmla="*/ 35 h 61"/>
                  <a:gd name="T8" fmla="*/ 28 w 53"/>
                  <a:gd name="T9" fmla="*/ 33 h 61"/>
                  <a:gd name="T10" fmla="*/ 27 w 53"/>
                  <a:gd name="T11" fmla="*/ 26 h 61"/>
                  <a:gd name="T12" fmla="*/ 20 w 53"/>
                  <a:gd name="T13" fmla="*/ 28 h 61"/>
                  <a:gd name="T14" fmla="*/ 19 w 53"/>
                  <a:gd name="T15" fmla="*/ 33 h 61"/>
                  <a:gd name="T16" fmla="*/ 6 w 53"/>
                  <a:gd name="T17" fmla="*/ 50 h 61"/>
                  <a:gd name="T18" fmla="*/ 7 w 53"/>
                  <a:gd name="T19" fmla="*/ 24 h 61"/>
                  <a:gd name="T20" fmla="*/ 27 w 53"/>
                  <a:gd name="T21" fmla="*/ 3 h 61"/>
                  <a:gd name="T22" fmla="*/ 23 w 53"/>
                  <a:gd name="T23" fmla="*/ 0 h 61"/>
                  <a:gd name="T24" fmla="*/ 2 w 53"/>
                  <a:gd name="T25" fmla="*/ 22 h 61"/>
                  <a:gd name="T26" fmla="*/ 2 w 53"/>
                  <a:gd name="T27" fmla="*/ 24 h 61"/>
                  <a:gd name="T28" fmla="*/ 0 w 53"/>
                  <a:gd name="T29" fmla="*/ 58 h 61"/>
                  <a:gd name="T30" fmla="*/ 1 w 53"/>
                  <a:gd name="T31" fmla="*/ 58 h 61"/>
                  <a:gd name="T32" fmla="*/ 1 w 53"/>
                  <a:gd name="T33" fmla="*/ 58 h 61"/>
                  <a:gd name="T34" fmla="*/ 4 w 53"/>
                  <a:gd name="T35" fmla="*/ 61 h 61"/>
                  <a:gd name="T36" fmla="*/ 4 w 53"/>
                  <a:gd name="T37" fmla="*/ 61 h 61"/>
                  <a:gd name="T38" fmla="*/ 37 w 53"/>
                  <a:gd name="T39" fmla="*/ 48 h 61"/>
                  <a:gd name="T40" fmla="*/ 39 w 53"/>
                  <a:gd name="T41" fmla="*/ 48 h 61"/>
                  <a:gd name="T42" fmla="*/ 53 w 53"/>
                  <a:gd name="T43" fmla="*/ 21 h 61"/>
                  <a:gd name="T44" fmla="*/ 49 w 53"/>
                  <a:gd name="T4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1">
                    <a:moveTo>
                      <a:pt x="49" y="18"/>
                    </a:moveTo>
                    <a:cubicBezTo>
                      <a:pt x="35" y="44"/>
                      <a:pt x="35" y="44"/>
                      <a:pt x="35" y="44"/>
                    </a:cubicBezTo>
                    <a:cubicBezTo>
                      <a:pt x="27" y="46"/>
                      <a:pt x="17" y="50"/>
                      <a:pt x="10" y="53"/>
                    </a:cubicBezTo>
                    <a:cubicBezTo>
                      <a:pt x="23" y="35"/>
                      <a:pt x="23" y="35"/>
                      <a:pt x="23" y="35"/>
                    </a:cubicBezTo>
                    <a:cubicBezTo>
                      <a:pt x="25" y="36"/>
                      <a:pt x="27" y="35"/>
                      <a:pt x="28" y="33"/>
                    </a:cubicBezTo>
                    <a:cubicBezTo>
                      <a:pt x="29" y="31"/>
                      <a:pt x="29" y="28"/>
                      <a:pt x="27" y="26"/>
                    </a:cubicBezTo>
                    <a:cubicBezTo>
                      <a:pt x="24" y="25"/>
                      <a:pt x="21" y="25"/>
                      <a:pt x="20" y="28"/>
                    </a:cubicBezTo>
                    <a:cubicBezTo>
                      <a:pt x="19" y="29"/>
                      <a:pt x="19" y="31"/>
                      <a:pt x="19" y="33"/>
                    </a:cubicBezTo>
                    <a:cubicBezTo>
                      <a:pt x="6" y="50"/>
                      <a:pt x="6" y="50"/>
                      <a:pt x="6" y="50"/>
                    </a:cubicBezTo>
                    <a:cubicBezTo>
                      <a:pt x="7" y="43"/>
                      <a:pt x="8" y="33"/>
                      <a:pt x="7" y="24"/>
                    </a:cubicBezTo>
                    <a:cubicBezTo>
                      <a:pt x="27" y="3"/>
                      <a:pt x="27" y="3"/>
                      <a:pt x="27" y="3"/>
                    </a:cubicBezTo>
                    <a:cubicBezTo>
                      <a:pt x="23" y="0"/>
                      <a:pt x="23" y="0"/>
                      <a:pt x="23" y="0"/>
                    </a:cubicBezTo>
                    <a:cubicBezTo>
                      <a:pt x="2" y="22"/>
                      <a:pt x="2" y="22"/>
                      <a:pt x="2" y="22"/>
                    </a:cubicBezTo>
                    <a:cubicBezTo>
                      <a:pt x="2" y="24"/>
                      <a:pt x="2" y="24"/>
                      <a:pt x="2" y="24"/>
                    </a:cubicBezTo>
                    <a:cubicBezTo>
                      <a:pt x="5" y="38"/>
                      <a:pt x="0" y="58"/>
                      <a:pt x="0" y="58"/>
                    </a:cubicBezTo>
                    <a:cubicBezTo>
                      <a:pt x="1" y="58"/>
                      <a:pt x="1" y="58"/>
                      <a:pt x="1" y="58"/>
                    </a:cubicBezTo>
                    <a:cubicBezTo>
                      <a:pt x="1" y="58"/>
                      <a:pt x="1" y="58"/>
                      <a:pt x="1" y="58"/>
                    </a:cubicBezTo>
                    <a:cubicBezTo>
                      <a:pt x="4" y="61"/>
                      <a:pt x="4" y="61"/>
                      <a:pt x="4" y="61"/>
                    </a:cubicBezTo>
                    <a:cubicBezTo>
                      <a:pt x="4" y="61"/>
                      <a:pt x="4" y="61"/>
                      <a:pt x="4" y="61"/>
                    </a:cubicBezTo>
                    <a:cubicBezTo>
                      <a:pt x="4" y="61"/>
                      <a:pt x="23" y="51"/>
                      <a:pt x="37" y="48"/>
                    </a:cubicBezTo>
                    <a:cubicBezTo>
                      <a:pt x="39" y="48"/>
                      <a:pt x="39" y="48"/>
                      <a:pt x="39" y="48"/>
                    </a:cubicBezTo>
                    <a:cubicBezTo>
                      <a:pt x="53" y="21"/>
                      <a:pt x="53" y="21"/>
                      <a:pt x="53" y="21"/>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0">
            <a:extLst>
              <a:ext uri="{FF2B5EF4-FFF2-40B4-BE49-F238E27FC236}">
                <a16:creationId xmlns:a16="http://schemas.microsoft.com/office/drawing/2014/main" id="{02A8E565-2831-9340-A269-F78F8DAB4BC4}"/>
              </a:ext>
            </a:extLst>
          </p:cNvPr>
          <p:cNvSpPr/>
          <p:nvPr/>
        </p:nvSpPr>
        <p:spPr>
          <a:xfrm>
            <a:off x="8045116" y="1440873"/>
            <a:ext cx="2161309" cy="138545"/>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3864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FA35BC-1CA5-7B44-9067-F1DBA4E755C5}"/>
              </a:ext>
            </a:extLst>
          </p:cNvPr>
          <p:cNvSpPr/>
          <p:nvPr/>
        </p:nvSpPr>
        <p:spPr>
          <a:xfrm>
            <a:off x="0" y="0"/>
            <a:ext cx="6954253"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6926087-8498-8041-8919-1101D2DBBA7A}"/>
              </a:ext>
            </a:extLst>
          </p:cNvPr>
          <p:cNvSpPr>
            <a:spLocks noGrp="1"/>
          </p:cNvSpPr>
          <p:nvPr>
            <p:ph type="title"/>
          </p:nvPr>
        </p:nvSpPr>
        <p:spPr>
          <a:xfrm>
            <a:off x="0" y="4999012"/>
            <a:ext cx="6954253" cy="3717976"/>
          </a:xfrm>
        </p:spPr>
        <p:txBody>
          <a:bodyPr anchor="t" anchorCtr="0">
            <a:noAutofit/>
          </a:bodyPr>
          <a:lstStyle/>
          <a:p>
            <a:pPr algn="ctr"/>
            <a:r>
              <a:rPr lang="en-US" sz="3600" dirty="0">
                <a:solidFill>
                  <a:schemeClr val="bg1"/>
                </a:solidFill>
              </a:rPr>
              <a:t>SAMPLE</a:t>
            </a:r>
            <a:r>
              <a:rPr lang="en-US" dirty="0">
                <a:solidFill>
                  <a:schemeClr val="bg1"/>
                </a:solidFill>
              </a:rPr>
              <a:t> </a:t>
            </a:r>
            <a:br>
              <a:rPr lang="en-US" dirty="0">
                <a:solidFill>
                  <a:schemeClr val="bg1"/>
                </a:solidFill>
              </a:rPr>
            </a:br>
            <a:r>
              <a:rPr lang="en-US" sz="7200" b="0" dirty="0">
                <a:solidFill>
                  <a:schemeClr val="bg1"/>
                </a:solidFill>
              </a:rPr>
              <a:t>Follow Up </a:t>
            </a:r>
            <a:br>
              <a:rPr lang="en-US" sz="7200" b="0" dirty="0">
                <a:solidFill>
                  <a:schemeClr val="bg1"/>
                </a:solidFill>
              </a:rPr>
            </a:br>
            <a:r>
              <a:rPr lang="en-US" sz="7200" b="0" dirty="0">
                <a:solidFill>
                  <a:schemeClr val="bg1"/>
                </a:solidFill>
              </a:rPr>
              <a:t>Letter</a:t>
            </a:r>
          </a:p>
        </p:txBody>
      </p:sp>
      <p:sp>
        <p:nvSpPr>
          <p:cNvPr id="15" name="Rectangle 3">
            <a:extLst>
              <a:ext uri="{FF2B5EF4-FFF2-40B4-BE49-F238E27FC236}">
                <a16:creationId xmlns:a16="http://schemas.microsoft.com/office/drawing/2014/main" id="{1B6FA133-C831-2A4B-A5BC-FB161FF86266}"/>
              </a:ext>
            </a:extLst>
          </p:cNvPr>
          <p:cNvSpPr txBox="1">
            <a:spLocks noChangeArrowheads="1"/>
          </p:cNvSpPr>
          <p:nvPr/>
        </p:nvSpPr>
        <p:spPr bwMode="auto">
          <a:xfrm>
            <a:off x="8045116" y="1856510"/>
            <a:ext cx="13554409" cy="1085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Dear [NAME]: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You recently received a letter requesting a contribution to HEALTHPAC. I trust you already have sent in your contribution, but if not, I hope you will join me in participating in this important effort.</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As a hospital employee, you play a vital role in building relationships between [HOSPITAL NAME] and our elected officials. Your leadership is critical in communicating our position on various health care public policy issues. The PAC is another way the voice of Missouri’s hospitals is strengthened. Your personal contribution is influential in supporting elected officials who are sensitive to our concerns and who make decisions that affect the hospital community and the patients we serve.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Although completely voluntary, I encourage you to contribute to the campaign. Your contribution of 1/10 of 1% of your annual salary (e.g., $100,000 annual salary = $100 contribution) or more will help keep our issues and concerns on the political radar. Please take a moment to fill out the enclosed contribution card and return it with your contribution by [DATE]. If you prefer, you may contribute online at https://www.mhanet.com/HEALTHPAC/. </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Thank you for your generosity and support. If you have any questions, please contact me or [FULL NAME] at (XXX) XXX-XXXX or [EMAIL].</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Sincerely,</a:t>
            </a:r>
            <a:br>
              <a:rPr lang="en-US" altLang="en-US" sz="2800" dirty="0">
                <a:solidFill>
                  <a:schemeClr val="tx1">
                    <a:lumMod val="50000"/>
                  </a:schemeClr>
                </a:solidFill>
                <a:ea typeface="Times New Roman" panose="02020603050405020304" pitchFamily="18" charset="0"/>
              </a:rPr>
            </a:br>
            <a:r>
              <a:rPr lang="en-US" altLang="en-US" sz="2800" dirty="0">
                <a:solidFill>
                  <a:schemeClr val="tx1">
                    <a:lumMod val="50000"/>
                  </a:schemeClr>
                </a:solidFill>
                <a:ea typeface="Times New Roman" panose="02020603050405020304" pitchFamily="18" charset="0"/>
              </a:rPr>
              <a:t>[NAME]</a:t>
            </a:r>
          </a:p>
          <a:p>
            <a:pPr marL="0" indent="0" eaLnBrk="0" fontAlgn="base" hangingPunct="0">
              <a:lnSpc>
                <a:spcPct val="100000"/>
              </a:lnSpc>
              <a:spcBef>
                <a:spcPct val="0"/>
              </a:spcBef>
              <a:spcAft>
                <a:spcPts val="3000"/>
              </a:spcAft>
              <a:buNone/>
            </a:pPr>
            <a:r>
              <a:rPr lang="en-US" altLang="en-US" sz="2800" dirty="0">
                <a:solidFill>
                  <a:schemeClr val="tx1">
                    <a:lumMod val="50000"/>
                  </a:schemeClr>
                </a:solidFill>
                <a:ea typeface="Times New Roman" panose="02020603050405020304" pitchFamily="18" charset="0"/>
              </a:rPr>
              <a:t>enclosure</a:t>
            </a:r>
          </a:p>
        </p:txBody>
      </p:sp>
      <p:sp>
        <p:nvSpPr>
          <p:cNvPr id="16" name="Rectangle 15">
            <a:extLst>
              <a:ext uri="{FF2B5EF4-FFF2-40B4-BE49-F238E27FC236}">
                <a16:creationId xmlns:a16="http://schemas.microsoft.com/office/drawing/2014/main" id="{02A8E565-2831-9340-A269-F78F8DAB4BC4}"/>
              </a:ext>
            </a:extLst>
          </p:cNvPr>
          <p:cNvSpPr/>
          <p:nvPr/>
        </p:nvSpPr>
        <p:spPr>
          <a:xfrm>
            <a:off x="8045116" y="1440873"/>
            <a:ext cx="2161309" cy="138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6676331-B77B-9047-B56D-2F44AF93C7D7}"/>
              </a:ext>
            </a:extLst>
          </p:cNvPr>
          <p:cNvGrpSpPr/>
          <p:nvPr/>
        </p:nvGrpSpPr>
        <p:grpSpPr>
          <a:xfrm>
            <a:off x="2616686" y="1440873"/>
            <a:ext cx="1720880" cy="1720880"/>
            <a:chOff x="2616686" y="1440873"/>
            <a:chExt cx="1720880" cy="1720880"/>
          </a:xfrm>
        </p:grpSpPr>
        <p:sp>
          <p:nvSpPr>
            <p:cNvPr id="18" name="Rounded Rectangle 17">
              <a:extLst>
                <a:ext uri="{FF2B5EF4-FFF2-40B4-BE49-F238E27FC236}">
                  <a16:creationId xmlns:a16="http://schemas.microsoft.com/office/drawing/2014/main" id="{00CE2C9F-84FB-6949-800B-007889E06D88}"/>
                </a:ext>
              </a:extLst>
            </p:cNvPr>
            <p:cNvSpPr/>
            <p:nvPr/>
          </p:nvSpPr>
          <p:spPr>
            <a:xfrm>
              <a:off x="2616686" y="1440873"/>
              <a:ext cx="1720880" cy="17208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38E0BAE-EED7-224D-9B57-74620BD02B0F}"/>
                </a:ext>
              </a:extLst>
            </p:cNvPr>
            <p:cNvGrpSpPr/>
            <p:nvPr/>
          </p:nvGrpSpPr>
          <p:grpSpPr>
            <a:xfrm>
              <a:off x="3091825" y="1832288"/>
              <a:ext cx="769998" cy="910912"/>
              <a:chOff x="5038725" y="3856038"/>
              <a:chExt cx="242888" cy="287338"/>
            </a:xfrm>
            <a:solidFill>
              <a:srgbClr val="FFFFFF"/>
            </a:solidFill>
          </p:grpSpPr>
          <p:sp>
            <p:nvSpPr>
              <p:cNvPr id="20" name="Freeform 158">
                <a:extLst>
                  <a:ext uri="{FF2B5EF4-FFF2-40B4-BE49-F238E27FC236}">
                    <a16:creationId xmlns:a16="http://schemas.microsoft.com/office/drawing/2014/main" id="{059F9096-D4C4-0845-9B1B-B1366CA6F550}"/>
                  </a:ext>
                </a:extLst>
              </p:cNvPr>
              <p:cNvSpPr>
                <a:spLocks/>
              </p:cNvSpPr>
              <p:nvPr/>
            </p:nvSpPr>
            <p:spPr bwMode="auto">
              <a:xfrm>
                <a:off x="5092700" y="4125913"/>
                <a:ext cx="163513" cy="17463"/>
              </a:xfrm>
              <a:custGeom>
                <a:avLst/>
                <a:gdLst>
                  <a:gd name="T0" fmla="*/ 45 w 45"/>
                  <a:gd name="T1" fmla="*/ 0 h 5"/>
                  <a:gd name="T2" fmla="*/ 11 w 45"/>
                  <a:gd name="T3" fmla="*/ 0 h 5"/>
                  <a:gd name="T4" fmla="*/ 0 w 45"/>
                  <a:gd name="T5" fmla="*/ 5 h 5"/>
                  <a:gd name="T6" fmla="*/ 45 w 45"/>
                  <a:gd name="T7" fmla="*/ 5 h 5"/>
                  <a:gd name="T8" fmla="*/ 45 w 45"/>
                  <a:gd name="T9" fmla="*/ 0 h 5"/>
                </a:gdLst>
                <a:ahLst/>
                <a:cxnLst>
                  <a:cxn ang="0">
                    <a:pos x="T0" y="T1"/>
                  </a:cxn>
                  <a:cxn ang="0">
                    <a:pos x="T2" y="T3"/>
                  </a:cxn>
                  <a:cxn ang="0">
                    <a:pos x="T4" y="T5"/>
                  </a:cxn>
                  <a:cxn ang="0">
                    <a:pos x="T6" y="T7"/>
                  </a:cxn>
                  <a:cxn ang="0">
                    <a:pos x="T8" y="T9"/>
                  </a:cxn>
                </a:cxnLst>
                <a:rect l="0" t="0" r="r" b="b"/>
                <a:pathLst>
                  <a:path w="45" h="5">
                    <a:moveTo>
                      <a:pt x="45" y="0"/>
                    </a:moveTo>
                    <a:cubicBezTo>
                      <a:pt x="11" y="0"/>
                      <a:pt x="11" y="0"/>
                      <a:pt x="11" y="0"/>
                    </a:cubicBezTo>
                    <a:cubicBezTo>
                      <a:pt x="7" y="2"/>
                      <a:pt x="3" y="3"/>
                      <a:pt x="0" y="5"/>
                    </a:cubicBezTo>
                    <a:cubicBezTo>
                      <a:pt x="45" y="5"/>
                      <a:pt x="45" y="5"/>
                      <a:pt x="45" y="5"/>
                    </a:cubicBezTo>
                    <a:lnTo>
                      <a:pt x="4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9">
                <a:extLst>
                  <a:ext uri="{FF2B5EF4-FFF2-40B4-BE49-F238E27FC236}">
                    <a16:creationId xmlns:a16="http://schemas.microsoft.com/office/drawing/2014/main" id="{66857DE3-1C48-B34F-98AA-DD47683ACB39}"/>
                  </a:ext>
                </a:extLst>
              </p:cNvPr>
              <p:cNvSpPr>
                <a:spLocks/>
              </p:cNvSpPr>
              <p:nvPr/>
            </p:nvSpPr>
            <p:spPr bwMode="auto">
              <a:xfrm>
                <a:off x="5118100" y="3856038"/>
                <a:ext cx="163513" cy="134938"/>
              </a:xfrm>
              <a:custGeom>
                <a:avLst/>
                <a:gdLst>
                  <a:gd name="T0" fmla="*/ 83 w 103"/>
                  <a:gd name="T1" fmla="*/ 71 h 85"/>
                  <a:gd name="T2" fmla="*/ 16 w 103"/>
                  <a:gd name="T3" fmla="*/ 23 h 85"/>
                  <a:gd name="T4" fmla="*/ 28 w 103"/>
                  <a:gd name="T5" fmla="*/ 5 h 85"/>
                  <a:gd name="T6" fmla="*/ 19 w 103"/>
                  <a:gd name="T7" fmla="*/ 0 h 85"/>
                  <a:gd name="T8" fmla="*/ 0 w 103"/>
                  <a:gd name="T9" fmla="*/ 25 h 85"/>
                  <a:gd name="T10" fmla="*/ 85 w 103"/>
                  <a:gd name="T11" fmla="*/ 85 h 85"/>
                  <a:gd name="T12" fmla="*/ 103 w 103"/>
                  <a:gd name="T13" fmla="*/ 60 h 85"/>
                  <a:gd name="T14" fmla="*/ 94 w 103"/>
                  <a:gd name="T15" fmla="*/ 53 h 85"/>
                  <a:gd name="T16" fmla="*/ 83 w 103"/>
                  <a:gd name="T17"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5">
                    <a:moveTo>
                      <a:pt x="83" y="71"/>
                    </a:moveTo>
                    <a:lnTo>
                      <a:pt x="16" y="23"/>
                    </a:lnTo>
                    <a:lnTo>
                      <a:pt x="28" y="5"/>
                    </a:lnTo>
                    <a:lnTo>
                      <a:pt x="19" y="0"/>
                    </a:lnTo>
                    <a:lnTo>
                      <a:pt x="0" y="25"/>
                    </a:lnTo>
                    <a:lnTo>
                      <a:pt x="85" y="85"/>
                    </a:lnTo>
                    <a:lnTo>
                      <a:pt x="103" y="60"/>
                    </a:lnTo>
                    <a:lnTo>
                      <a:pt x="94" y="53"/>
                    </a:lnTo>
                    <a:lnTo>
                      <a:pt x="83" y="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0">
                <a:extLst>
                  <a:ext uri="{FF2B5EF4-FFF2-40B4-BE49-F238E27FC236}">
                    <a16:creationId xmlns:a16="http://schemas.microsoft.com/office/drawing/2014/main" id="{FC537BE6-A769-7344-BC3C-678EF3BA1242}"/>
                  </a:ext>
                </a:extLst>
              </p:cNvPr>
              <p:cNvSpPr>
                <a:spLocks/>
              </p:cNvSpPr>
              <p:nvPr/>
            </p:nvSpPr>
            <p:spPr bwMode="auto">
              <a:xfrm>
                <a:off x="5038725" y="3921126"/>
                <a:ext cx="192088" cy="222250"/>
              </a:xfrm>
              <a:custGeom>
                <a:avLst/>
                <a:gdLst>
                  <a:gd name="T0" fmla="*/ 49 w 53"/>
                  <a:gd name="T1" fmla="*/ 18 h 61"/>
                  <a:gd name="T2" fmla="*/ 35 w 53"/>
                  <a:gd name="T3" fmla="*/ 44 h 61"/>
                  <a:gd name="T4" fmla="*/ 10 w 53"/>
                  <a:gd name="T5" fmla="*/ 53 h 61"/>
                  <a:gd name="T6" fmla="*/ 23 w 53"/>
                  <a:gd name="T7" fmla="*/ 35 h 61"/>
                  <a:gd name="T8" fmla="*/ 28 w 53"/>
                  <a:gd name="T9" fmla="*/ 33 h 61"/>
                  <a:gd name="T10" fmla="*/ 27 w 53"/>
                  <a:gd name="T11" fmla="*/ 26 h 61"/>
                  <a:gd name="T12" fmla="*/ 20 w 53"/>
                  <a:gd name="T13" fmla="*/ 28 h 61"/>
                  <a:gd name="T14" fmla="*/ 19 w 53"/>
                  <a:gd name="T15" fmla="*/ 33 h 61"/>
                  <a:gd name="T16" fmla="*/ 6 w 53"/>
                  <a:gd name="T17" fmla="*/ 50 h 61"/>
                  <a:gd name="T18" fmla="*/ 7 w 53"/>
                  <a:gd name="T19" fmla="*/ 24 h 61"/>
                  <a:gd name="T20" fmla="*/ 27 w 53"/>
                  <a:gd name="T21" fmla="*/ 3 h 61"/>
                  <a:gd name="T22" fmla="*/ 23 w 53"/>
                  <a:gd name="T23" fmla="*/ 0 h 61"/>
                  <a:gd name="T24" fmla="*/ 2 w 53"/>
                  <a:gd name="T25" fmla="*/ 22 h 61"/>
                  <a:gd name="T26" fmla="*/ 2 w 53"/>
                  <a:gd name="T27" fmla="*/ 24 h 61"/>
                  <a:gd name="T28" fmla="*/ 0 w 53"/>
                  <a:gd name="T29" fmla="*/ 58 h 61"/>
                  <a:gd name="T30" fmla="*/ 1 w 53"/>
                  <a:gd name="T31" fmla="*/ 58 h 61"/>
                  <a:gd name="T32" fmla="*/ 1 w 53"/>
                  <a:gd name="T33" fmla="*/ 58 h 61"/>
                  <a:gd name="T34" fmla="*/ 4 w 53"/>
                  <a:gd name="T35" fmla="*/ 61 h 61"/>
                  <a:gd name="T36" fmla="*/ 4 w 53"/>
                  <a:gd name="T37" fmla="*/ 61 h 61"/>
                  <a:gd name="T38" fmla="*/ 37 w 53"/>
                  <a:gd name="T39" fmla="*/ 48 h 61"/>
                  <a:gd name="T40" fmla="*/ 39 w 53"/>
                  <a:gd name="T41" fmla="*/ 48 h 61"/>
                  <a:gd name="T42" fmla="*/ 53 w 53"/>
                  <a:gd name="T43" fmla="*/ 21 h 61"/>
                  <a:gd name="T44" fmla="*/ 49 w 53"/>
                  <a:gd name="T45"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61">
                    <a:moveTo>
                      <a:pt x="49" y="18"/>
                    </a:moveTo>
                    <a:cubicBezTo>
                      <a:pt x="35" y="44"/>
                      <a:pt x="35" y="44"/>
                      <a:pt x="35" y="44"/>
                    </a:cubicBezTo>
                    <a:cubicBezTo>
                      <a:pt x="27" y="46"/>
                      <a:pt x="17" y="50"/>
                      <a:pt x="10" y="53"/>
                    </a:cubicBezTo>
                    <a:cubicBezTo>
                      <a:pt x="23" y="35"/>
                      <a:pt x="23" y="35"/>
                      <a:pt x="23" y="35"/>
                    </a:cubicBezTo>
                    <a:cubicBezTo>
                      <a:pt x="25" y="36"/>
                      <a:pt x="27" y="35"/>
                      <a:pt x="28" y="33"/>
                    </a:cubicBezTo>
                    <a:cubicBezTo>
                      <a:pt x="29" y="31"/>
                      <a:pt x="29" y="28"/>
                      <a:pt x="27" y="26"/>
                    </a:cubicBezTo>
                    <a:cubicBezTo>
                      <a:pt x="24" y="25"/>
                      <a:pt x="21" y="25"/>
                      <a:pt x="20" y="28"/>
                    </a:cubicBezTo>
                    <a:cubicBezTo>
                      <a:pt x="19" y="29"/>
                      <a:pt x="19" y="31"/>
                      <a:pt x="19" y="33"/>
                    </a:cubicBezTo>
                    <a:cubicBezTo>
                      <a:pt x="6" y="50"/>
                      <a:pt x="6" y="50"/>
                      <a:pt x="6" y="50"/>
                    </a:cubicBezTo>
                    <a:cubicBezTo>
                      <a:pt x="7" y="43"/>
                      <a:pt x="8" y="33"/>
                      <a:pt x="7" y="24"/>
                    </a:cubicBezTo>
                    <a:cubicBezTo>
                      <a:pt x="27" y="3"/>
                      <a:pt x="27" y="3"/>
                      <a:pt x="27" y="3"/>
                    </a:cubicBezTo>
                    <a:cubicBezTo>
                      <a:pt x="23" y="0"/>
                      <a:pt x="23" y="0"/>
                      <a:pt x="23" y="0"/>
                    </a:cubicBezTo>
                    <a:cubicBezTo>
                      <a:pt x="2" y="22"/>
                      <a:pt x="2" y="22"/>
                      <a:pt x="2" y="22"/>
                    </a:cubicBezTo>
                    <a:cubicBezTo>
                      <a:pt x="2" y="24"/>
                      <a:pt x="2" y="24"/>
                      <a:pt x="2" y="24"/>
                    </a:cubicBezTo>
                    <a:cubicBezTo>
                      <a:pt x="5" y="38"/>
                      <a:pt x="0" y="58"/>
                      <a:pt x="0" y="58"/>
                    </a:cubicBezTo>
                    <a:cubicBezTo>
                      <a:pt x="1" y="58"/>
                      <a:pt x="1" y="58"/>
                      <a:pt x="1" y="58"/>
                    </a:cubicBezTo>
                    <a:cubicBezTo>
                      <a:pt x="1" y="58"/>
                      <a:pt x="1" y="58"/>
                      <a:pt x="1" y="58"/>
                    </a:cubicBezTo>
                    <a:cubicBezTo>
                      <a:pt x="4" y="61"/>
                      <a:pt x="4" y="61"/>
                      <a:pt x="4" y="61"/>
                    </a:cubicBezTo>
                    <a:cubicBezTo>
                      <a:pt x="4" y="61"/>
                      <a:pt x="4" y="61"/>
                      <a:pt x="4" y="61"/>
                    </a:cubicBezTo>
                    <a:cubicBezTo>
                      <a:pt x="4" y="61"/>
                      <a:pt x="23" y="51"/>
                      <a:pt x="37" y="48"/>
                    </a:cubicBezTo>
                    <a:cubicBezTo>
                      <a:pt x="39" y="48"/>
                      <a:pt x="39" y="48"/>
                      <a:pt x="39" y="48"/>
                    </a:cubicBezTo>
                    <a:cubicBezTo>
                      <a:pt x="53" y="21"/>
                      <a:pt x="53" y="21"/>
                      <a:pt x="53" y="21"/>
                    </a:cubicBezTo>
                    <a:lnTo>
                      <a:pt x="49" y="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5994174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AHAPAC H Theme">
      <a:dk1>
        <a:srgbClr val="62656A"/>
      </a:dk1>
      <a:lt1>
        <a:srgbClr val="FFFFFF"/>
      </a:lt1>
      <a:dk2>
        <a:srgbClr val="002755"/>
      </a:dk2>
      <a:lt2>
        <a:srgbClr val="FEFFFE"/>
      </a:lt2>
      <a:accent1>
        <a:srgbClr val="002F87"/>
      </a:accent1>
      <a:accent2>
        <a:srgbClr val="E9AA00"/>
      </a:accent2>
      <a:accent3>
        <a:srgbClr val="D50132"/>
      </a:accent3>
      <a:accent4>
        <a:srgbClr val="FED141"/>
      </a:accent4>
      <a:accent5>
        <a:srgbClr val="008654"/>
      </a:accent5>
      <a:accent6>
        <a:srgbClr val="68B3E7"/>
      </a:accent6>
      <a:hlink>
        <a:srgbClr val="2F7EE2"/>
      </a:hlink>
      <a:folHlink>
        <a:srgbClr val="9C2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HAPAC H Theme">
      <a:dk1>
        <a:srgbClr val="62656A"/>
      </a:dk1>
      <a:lt1>
        <a:srgbClr val="FFFFFF"/>
      </a:lt1>
      <a:dk2>
        <a:srgbClr val="002755"/>
      </a:dk2>
      <a:lt2>
        <a:srgbClr val="FEFFFE"/>
      </a:lt2>
      <a:accent1>
        <a:srgbClr val="002F87"/>
      </a:accent1>
      <a:accent2>
        <a:srgbClr val="E9AA00"/>
      </a:accent2>
      <a:accent3>
        <a:srgbClr val="D50132"/>
      </a:accent3>
      <a:accent4>
        <a:srgbClr val="FED141"/>
      </a:accent4>
      <a:accent5>
        <a:srgbClr val="008654"/>
      </a:accent5>
      <a:accent6>
        <a:srgbClr val="68B3E7"/>
      </a:accent6>
      <a:hlink>
        <a:srgbClr val="2F7EE2"/>
      </a:hlink>
      <a:folHlink>
        <a:srgbClr val="9C22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e0e11d8-94cd-4fc5-bef7-b1d3cde6a843" xsi:nil="true"/>
    <lcf76f155ced4ddcb4097134ff3c332f xmlns="f4f3e471-59af-4c16-9292-a4fa026f4102">
      <Terms xmlns="http://schemas.microsoft.com/office/infopath/2007/PartnerControls"/>
    </lcf76f155ced4ddcb4097134ff3c332f>
    <Department xmlns="f4f3e471-59af-4c16-9292-a4fa026f4102" xsi:nil="true"/>
    <Date xmlns="f4f3e471-59af-4c16-9292-a4fa026f4102" xsi:nil="true"/>
    <Company_ xmlns="be0e11d8-94cd-4fc5-bef7-b1d3cde6a843">MHA</Company_>
    <_Flow_SignoffStatus xmlns="f4f3e471-59af-4c16-9292-a4fa026f4102" xsi:nil="true"/>
    <StaffResponsible xmlns="f4f3e471-59af-4c16-9292-a4fa026f4102">
      <UserInfo>
        <DisplayName/>
        <AccountId xsi:nil="true"/>
        <AccountType/>
      </UserInfo>
    </StaffResponsible>
    <SharedWithUsers xmlns="be0e11d8-94cd-4fc5-bef7-b1d3cde6a843">
      <UserInfo>
        <DisplayName>Christy Carel</DisplayName>
        <AccountId>40</AccountId>
        <AccountType/>
      </UserInfo>
      <UserInfo>
        <DisplayName>Kendra Hanauer</DisplayName>
        <AccountId>16</AccountId>
        <AccountType/>
      </UserInfo>
      <UserInfo>
        <DisplayName>Stephanie Buker</DisplayName>
        <AccountId>12</AccountId>
        <AccountType/>
      </UserInfo>
      <UserInfo>
        <DisplayName>Summer Wilson</DisplayName>
        <AccountId>72</AccountId>
        <AccountType/>
      </UserInfo>
    </SharedWithUsers>
    <CoSchedule_x003a_Tags xmlns="f4f3e471-59af-4c16-9292-a4fa026f4102" xsi:nil="true"/>
    <CoSchedule_x003a_Sub_x002d_CalendarView xmlns="f4f3e471-59af-4c16-9292-a4fa026f41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BF3EA419457C43B5B4CAB11516726F" ma:contentTypeVersion="28" ma:contentTypeDescription="Create a new document." ma:contentTypeScope="" ma:versionID="4512631693fbf1a79e98265ab3a461dd">
  <xsd:schema xmlns:xsd="http://www.w3.org/2001/XMLSchema" xmlns:xs="http://www.w3.org/2001/XMLSchema" xmlns:p="http://schemas.microsoft.com/office/2006/metadata/properties" xmlns:ns2="f4f3e471-59af-4c16-9292-a4fa026f4102" xmlns:ns3="be0e11d8-94cd-4fc5-bef7-b1d3cde6a843" targetNamespace="http://schemas.microsoft.com/office/2006/metadata/properties" ma:root="true" ma:fieldsID="93c3fb8a2c3c6172951f1b44c3f6af10" ns2:_="" ns3:_="">
    <xsd:import namespace="f4f3e471-59af-4c16-9292-a4fa026f4102"/>
    <xsd:import namespace="be0e11d8-94cd-4fc5-bef7-b1d3cde6a8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3:Company_" minOccurs="0"/>
                <xsd:element ref="ns2:StaffResponsible" minOccurs="0"/>
                <xsd:element ref="ns2:lcf76f155ced4ddcb4097134ff3c332f" minOccurs="0"/>
                <xsd:element ref="ns3:TaxCatchAll" minOccurs="0"/>
                <xsd:element ref="ns2:MediaServiceLocation" minOccurs="0"/>
                <xsd:element ref="ns2:MediaServiceObjectDetectorVersions" minOccurs="0"/>
                <xsd:element ref="ns2:Date" minOccurs="0"/>
                <xsd:element ref="ns2:MediaServiceSearchProperties" minOccurs="0"/>
                <xsd:element ref="ns2:CoSchedule_x003a_Sub_x002d_CalendarView" minOccurs="0"/>
                <xsd:element ref="ns2:CoSchedule_x003a_Tags" minOccurs="0"/>
                <xsd:element ref="ns2: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3e471-59af-4c16-9292-a4fa026f41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StaffResponsible" ma:index="22" nillable="true" ma:displayName="Staff Responsible" ma:format="Dropdown" ma:list="UserInfo" ma:SharePointGroup="0" ma:internalName="StaffResponsib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588ca-6f3f-4553-83de-39af455cde39"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Date" ma:index="28" nillable="true" ma:displayName="Year" ma:format="Dropdown" ma:internalName="Date">
      <xsd:simpleType>
        <xsd:restriction base="dms:Choice">
          <xsd:enumeration value="2022"/>
          <xsd:enumeration value="2024"/>
          <xsd:enumeration value="2023"/>
          <xsd:enumeration value="2025"/>
          <xsd:enumeration value="2026"/>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CoSchedule_x003a_Sub_x002d_CalendarView" ma:index="30" nillable="true" ma:displayName="CoSchedule: Sub-Calendar View" ma:format="Dropdown" ma:internalName="CoSchedule_x003a_Sub_x002d_CalendarView">
      <xsd:simpleType>
        <xsd:union memberTypes="dms:Text">
          <xsd:simpleType>
            <xsd:restriction base="dms:Choice">
              <xsd:enumeration value="MHA"/>
              <xsd:enumeration value="MHI"/>
              <xsd:enumeration value="MSC"/>
              <xsd:enumeration value="HIDI"/>
              <xsd:enumeration value="Education &amp; Events"/>
              <xsd:enumeration value="PQC"/>
              <xsd:enumeration value="Out-State/Metro"/>
              <xsd:enumeration value="Missouri Health Matters"/>
              <xsd:enumeration value="Partners"/>
              <xsd:enumeration value="Missouri Health Careers"/>
            </xsd:restriction>
          </xsd:simpleType>
        </xsd:union>
      </xsd:simpleType>
    </xsd:element>
    <xsd:element name="CoSchedule_x003a_Tags" ma:index="31" nillable="true" ma:displayName="CoSchedule: Tags" ma:format="Dropdown" ma:internalName="CoSchedule_x003a_Tags">
      <xsd:complexType>
        <xsd:complexContent>
          <xsd:extension base="dms:MultiChoiceFillIn">
            <xsd:sequence>
              <xsd:element name="Value" maxOccurs="unbounded" minOccurs="0" nillable="true">
                <xsd:simpleType>
                  <xsd:union memberTypes="dms:Text">
                    <xsd:simpleType>
                      <xsd:restriction base="dms:Choice">
                        <xsd:enumeration value="Advocacy"/>
                        <xsd:enumeration value="Background Check Advantage"/>
                        <xsd:enumeration value="Billable"/>
                        <xsd:enumeration value="Clinical Faculty Academy"/>
                        <xsd:enumeration value="Convention"/>
                        <xsd:enumeration value="CSR"/>
                        <xsd:enumeration value="EPICC"/>
                        <xsd:enumeration value="exploreMOhealth"/>
                        <xsd:enumeration value="Focus on Hospitals"/>
                        <xsd:enumeration value="GOTV"/>
                        <xsd:enumeration value="Grant"/>
                        <xsd:enumeration value="Health Alliance"/>
                        <xsd:enumeration value="Health Care Mentoring Toolkit"/>
                        <xsd:enumeration value="KCMHC"/>
                        <xsd:enumeration value="Legal"/>
                        <xsd:enumeration value="MONL"/>
                        <xsd:enumeration value="NUHCC"/>
                        <xsd:enumeration value="Nurse Mentoring Toolkit"/>
                        <xsd:enumeration value="PMG"/>
                        <xsd:enumeration value="PQC"/>
                        <xsd:enumeration value="QSR"/>
                        <xsd:enumeration value="Quality Works"/>
                        <xsd:enumeration value="Routine Publications"/>
                        <xsd:enumeration value="SLMHC"/>
                        <xsd:enumeration value="SOR/SUD"/>
                        <xsd:enumeration value="Trustees"/>
                        <xsd:enumeration value="Updates"/>
                        <xsd:enumeration value="Workforce"/>
                      </xsd:restriction>
                    </xsd:simpleType>
                  </xsd:union>
                </xsd:simpleType>
              </xsd:element>
            </xsd:sequence>
          </xsd:extension>
        </xsd:complexContent>
      </xsd:complexType>
    </xsd:element>
    <xsd:element name="Department" ma:index="32" nillable="true" ma:displayName="Department" ma:format="Dropdown" ma:internalName="Department">
      <xsd:simpleType>
        <xsd:restriction base="dms:Choice">
          <xsd:enumeration value="Administration"/>
          <xsd:enumeration value="Office of the President"/>
          <xsd:enumeration value="Governmental Relations"/>
          <xsd:enumeration value="HIDI"/>
          <xsd:enumeration value="Membership Services"/>
          <xsd:enumeration value="Strategic Communications &amp; Marketing"/>
          <xsd:enumeration value="Quality, Safety and Research"/>
        </xsd:restriction>
      </xsd:simpleType>
    </xsd:element>
  </xsd:schema>
  <xsd:schema xmlns:xsd="http://www.w3.org/2001/XMLSchema" xmlns:xs="http://www.w3.org/2001/XMLSchema" xmlns:dms="http://schemas.microsoft.com/office/2006/documentManagement/types" xmlns:pc="http://schemas.microsoft.com/office/infopath/2007/PartnerControls" targetNamespace="be0e11d8-94cd-4fc5-bef7-b1d3cde6a8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Company_" ma:index="21" nillable="true" ma:displayName="Company_" ma:default="MHA" ma:format="Dropdown" ma:internalName="Company_">
      <xsd:simpleType>
        <xsd:restriction base="dms:Choice">
          <xsd:enumeration value="MHA"/>
          <xsd:enumeration value="MHI"/>
          <xsd:enumeration value="MSC"/>
          <xsd:enumeration value="HIDI"/>
        </xsd:restriction>
      </xsd:simpleType>
    </xsd:element>
    <xsd:element name="TaxCatchAll" ma:index="25" nillable="true" ma:displayName="Taxonomy Catch All Column" ma:hidden="true" ma:list="{928b4e2a-46fe-424a-9374-5f7f18198edf}" ma:internalName="TaxCatchAll" ma:showField="CatchAllData" ma:web="be0e11d8-94cd-4fc5-bef7-b1d3cde6a8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29EBB-1F08-4888-B72E-5B747F7B5AB0}">
  <ds:schemaRefs>
    <ds:schemaRef ds:uri="http://schemas.microsoft.com/sharepoint/v3/contenttype/forms"/>
  </ds:schemaRefs>
</ds:datastoreItem>
</file>

<file path=customXml/itemProps2.xml><?xml version="1.0" encoding="utf-8"?>
<ds:datastoreItem xmlns:ds="http://schemas.openxmlformats.org/officeDocument/2006/customXml" ds:itemID="{C4EA055B-E10A-4FD3-B9DC-E135CF446FBF}">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55184250-0fd9-4e36-b111-de2b5ff5e342"/>
    <ds:schemaRef ds:uri="http://purl.org/dc/terms/"/>
    <ds:schemaRef ds:uri="http://schemas.openxmlformats.org/package/2006/metadata/core-properties"/>
    <ds:schemaRef ds:uri="http://purl.org/dc/dcmitype/"/>
    <ds:schemaRef ds:uri="845da6a6-833d-4e86-8ebb-65480a3d8b64"/>
    <ds:schemaRef ds:uri="http://www.w3.org/XML/1998/namespace"/>
    <ds:schemaRef ds:uri="be0e11d8-94cd-4fc5-bef7-b1d3cde6a843"/>
    <ds:schemaRef ds:uri="f4f3e471-59af-4c16-9292-a4fa026f4102"/>
  </ds:schemaRefs>
</ds:datastoreItem>
</file>

<file path=customXml/itemProps3.xml><?xml version="1.0" encoding="utf-8"?>
<ds:datastoreItem xmlns:ds="http://schemas.openxmlformats.org/officeDocument/2006/customXml" ds:itemID="{A59EEE8E-26F0-419E-BC5A-9B0FBACE5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3e471-59af-4c16-9292-a4fa026f4102"/>
    <ds:schemaRef ds:uri="be0e11d8-94cd-4fc5-bef7-b1d3cde6a8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4977</TotalTime>
  <Words>1057</Words>
  <Application>Microsoft Office PowerPoint</Application>
  <PresentationFormat>Custom</PresentationFormat>
  <Paragraphs>64</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2025 Statewide PAC Goals</vt:lpstr>
      <vt:lpstr>Be a PAC Leader</vt:lpstr>
      <vt:lpstr>Tips on How to Meet PAC Goals</vt:lpstr>
      <vt:lpstr>Tips</vt:lpstr>
      <vt:lpstr>Tips</vt:lpstr>
      <vt:lpstr>Compliance Matters</vt:lpstr>
      <vt:lpstr>PowerPoint Presentation</vt:lpstr>
      <vt:lpstr>SAMPLE  Follow Up  Letter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Hospitals in the  Halls of Government</dc:title>
  <dc:creator>Gil Leigh</dc:creator>
  <cp:lastModifiedBy>Summer Wilson</cp:lastModifiedBy>
  <cp:revision>375</cp:revision>
  <cp:lastPrinted>2020-06-29T13:46:20Z</cp:lastPrinted>
  <dcterms:created xsi:type="dcterms:W3CDTF">2018-12-19T13:55:48Z</dcterms:created>
  <dcterms:modified xsi:type="dcterms:W3CDTF">2025-03-14T16:06:48Z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0x010100A9BF3EA419457C43B5B4CAB11516726F</vt:lpwstr>
  </property>
  <property fmtid="{D5CDD505-2E9C-101B-9397-08002B2CF9AE}" pid="3" name="MediaServiceImageTags">
    <vt:lpwstr/>
  </property>
</Properties>
</file>